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9" r:id="rId2"/>
    <p:sldId id="257" r:id="rId3"/>
    <p:sldId id="278" r:id="rId4"/>
    <p:sldId id="305" r:id="rId5"/>
    <p:sldId id="307" r:id="rId6"/>
    <p:sldId id="289" r:id="rId7"/>
    <p:sldId id="290" r:id="rId8"/>
    <p:sldId id="291" r:id="rId9"/>
    <p:sldId id="292" r:id="rId10"/>
    <p:sldId id="288" r:id="rId11"/>
    <p:sldId id="293" r:id="rId12"/>
    <p:sldId id="294" r:id="rId13"/>
    <p:sldId id="295" r:id="rId14"/>
    <p:sldId id="296" r:id="rId15"/>
    <p:sldId id="309" r:id="rId16"/>
    <p:sldId id="302" r:id="rId17"/>
    <p:sldId id="303" r:id="rId18"/>
    <p:sldId id="304" r:id="rId19"/>
    <p:sldId id="313" r:id="rId20"/>
    <p:sldId id="310" r:id="rId21"/>
    <p:sldId id="312" r:id="rId22"/>
    <p:sldId id="26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id="{3A5D144C-613E-49A1-ACBE-3E247EB82008}">
          <p14:sldIdLst>
            <p14:sldId id="259"/>
            <p14:sldId id="257"/>
          </p14:sldIdLst>
        </p14:section>
        <p14:section name="main" id="{34636716-5C0D-4D0E-967E-7FDB7134CA47}">
          <p14:sldIdLst>
            <p14:sldId id="278"/>
            <p14:sldId id="305"/>
            <p14:sldId id="307"/>
            <p14:sldId id="289"/>
            <p14:sldId id="290"/>
            <p14:sldId id="291"/>
            <p14:sldId id="292"/>
            <p14:sldId id="288"/>
            <p14:sldId id="293"/>
            <p14:sldId id="294"/>
            <p14:sldId id="295"/>
            <p14:sldId id="296"/>
            <p14:sldId id="309"/>
            <p14:sldId id="302"/>
            <p14:sldId id="303"/>
            <p14:sldId id="304"/>
            <p14:sldId id="313"/>
            <p14:sldId id="310"/>
            <p14:sldId id="312"/>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11/18/2025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2DEC5-786A-487B-6BB2-FFE16FFAE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6171F7-9B3C-66B3-343B-EC6E7B54D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E8E4E5-03EB-3EED-25C6-4E08DDC41C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1602BE-FDF0-0143-0CA5-285F9895E5B0}"/>
              </a:ext>
            </a:extLst>
          </p:cNvPr>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114616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AC170-B06A-9849-1BE3-E054EE796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B12B3-7896-DAD9-BA3E-ECE6C6CA08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A7582-33BC-F7D2-76B6-56A9C4CA86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4562C4-A2D7-D095-4FF2-BA23A909A60E}"/>
              </a:ext>
            </a:extLst>
          </p:cNvPr>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1849780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A24F7-813A-0C08-5CB4-5F270BD5F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02CB34-94BF-F2A7-2859-1AF5894C9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4ED8CB-290A-D6A1-F4D2-1821EEF77A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9ADE8D-7369-4356-6C2A-07D1C7DEF2F6}"/>
              </a:ext>
            </a:extLst>
          </p:cNvPr>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864481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A4962-2DB2-5101-4A84-1AC05924D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93DE17-2069-3F5F-8A7E-5CFCB8576A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FE914-9847-8351-C2A0-9E1E9012CD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C611AD-B875-CB5C-F3EF-9B78F5BF2C77}"/>
              </a:ext>
            </a:extLst>
          </p:cNvPr>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307567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C3F05-B69F-429B-D14E-BB33C5511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25FD65-2B00-3E14-0642-C7009627D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EC59C-3746-42C9-1BEA-341A39D50F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B14B42-02E1-936F-799F-C02AFEDD908E}"/>
              </a:ext>
            </a:extLst>
          </p:cNvPr>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616365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71A18-280B-1772-0F83-B7927D8054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DE8F91-6A9F-D772-22F1-FF91E9AC59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4459A-656A-D8B9-1351-814D115193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AFA3C9-8D79-16F1-3E8D-FCE78394BC0F}"/>
              </a:ext>
            </a:extLst>
          </p:cNvPr>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228022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79310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6083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727CA-2152-03ED-D206-4D3814B7F8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B1BAE-477C-E60C-97AA-531E0EE3D0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40E80B-B93B-C1D7-4F5C-DEAD2B1A06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8F2B0F-45C9-E12F-98CC-8148B25DE0F8}"/>
              </a:ext>
            </a:extLst>
          </p:cNvPr>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1205542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8506C-B4A6-9DCF-A84B-E207D2D8C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2DC91F-8A3F-B656-68DA-D47AF799FE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4791B6-E680-8616-629E-8D55F2A3E86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6914FE-D00E-9F35-40B8-8866E8D4C38D}"/>
              </a:ext>
            </a:extLst>
          </p:cNvPr>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446588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0E784-B65C-7D65-E49D-762606E4F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B6715-973E-B825-F7D3-5DE9B92E1D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B86A0-7861-E2DB-3020-D9333AAF6F6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4D0213-BA77-090C-25C9-1C98E771F60A}"/>
              </a:ext>
            </a:extLst>
          </p:cNvPr>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74232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E9CDF-7C00-7B70-33BA-920EF86C7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0DAE9-A54E-5AC7-A708-582B307D0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7BAA7-1EB5-BE82-7D54-1F0BB3A5C6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38AE7D-5A16-974F-BC06-DD96B036640A}"/>
              </a:ext>
            </a:extLst>
          </p:cNvPr>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195460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B80B7-FB7A-5208-7685-C91F3D0029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927CC-46BA-1A7D-94CD-D7500B455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940EDF-C08E-DB42-5CE0-0E57E34401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7E2B4C-47FC-77F7-E1D6-701C43E4B58D}"/>
              </a:ext>
            </a:extLst>
          </p:cNvPr>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1732062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D837C-F770-D555-332D-64AC8190A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ED4AC-0832-1279-5997-08D0188C6A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61A5E0-D973-C52F-24AB-DD1EB49FFB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75C7C1-E449-BC9F-80FF-2050BFC42133}"/>
              </a:ext>
            </a:extLst>
          </p:cNvPr>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481526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11/18/2025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11/18/2025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11/18/2025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11/18/2025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11/18/2025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11/18/2025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11/18/2025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11/18/2025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11/18/2025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11/18/2025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11/18/2025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59EFE-F95F-B862-A707-BCB3879109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99CB2-1755-B99F-1C81-330A03DD9A5C}"/>
              </a:ext>
            </a:extLst>
          </p:cNvPr>
          <p:cNvSpPr>
            <a:spLocks noGrp="1"/>
          </p:cNvSpPr>
          <p:nvPr>
            <p:ph type="title"/>
          </p:nvPr>
        </p:nvSpPr>
        <p:spPr/>
        <p:txBody>
          <a:bodyPr/>
          <a:lstStyle/>
          <a:p>
            <a:r>
              <a:rPr lang="en-US"/>
              <a:t>3. Sơ đồ mạch</a:t>
            </a:r>
          </a:p>
        </p:txBody>
      </p:sp>
      <p:sp>
        <p:nvSpPr>
          <p:cNvPr id="4" name="Slide Number Placeholder 3">
            <a:extLst>
              <a:ext uri="{FF2B5EF4-FFF2-40B4-BE49-F238E27FC236}">
                <a16:creationId xmlns:a16="http://schemas.microsoft.com/office/drawing/2014/main" id="{8F6399F7-A1A9-1DC5-F8FD-6D8163F8D507}"/>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10" name="Content Placeholder 2">
            <a:extLst>
              <a:ext uri="{FF2B5EF4-FFF2-40B4-BE49-F238E27FC236}">
                <a16:creationId xmlns:a16="http://schemas.microsoft.com/office/drawing/2014/main" id="{5F6B59CD-E13C-FA47-1D03-28208E9FFE07}"/>
              </a:ext>
            </a:extLst>
          </p:cNvPr>
          <p:cNvSpPr>
            <a:spLocks noGrp="1"/>
          </p:cNvSpPr>
          <p:nvPr>
            <p:ph sz="quarter" idx="13"/>
          </p:nvPr>
        </p:nvSpPr>
        <p:spPr>
          <a:xfrm>
            <a:off x="338735" y="856265"/>
            <a:ext cx="6838442" cy="1167973"/>
          </a:xfrm>
        </p:spPr>
        <p:txBody>
          <a:bodyPr/>
          <a:lstStyle/>
          <a:p>
            <a:pPr marL="0" indent="0">
              <a:buNone/>
            </a:pPr>
            <a:r>
              <a:rPr lang="en-US" sz="2000" b="1"/>
              <a:t>Mạch nguyên lý</a:t>
            </a:r>
          </a:p>
        </p:txBody>
      </p:sp>
      <p:sp>
        <p:nvSpPr>
          <p:cNvPr id="9" name="Content Placeholder 2">
            <a:extLst>
              <a:ext uri="{FF2B5EF4-FFF2-40B4-BE49-F238E27FC236}">
                <a16:creationId xmlns:a16="http://schemas.microsoft.com/office/drawing/2014/main" id="{756786A3-4A18-5C63-7351-4C265C9B07E7}"/>
              </a:ext>
            </a:extLst>
          </p:cNvPr>
          <p:cNvSpPr txBox="1">
            <a:spLocks/>
          </p:cNvSpPr>
          <p:nvPr/>
        </p:nvSpPr>
        <p:spPr>
          <a:xfrm>
            <a:off x="3891132" y="5783686"/>
            <a:ext cx="4409736"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t>Hình 6. Sơ đồ nguyên lý của mạch</a:t>
            </a:r>
          </a:p>
        </p:txBody>
      </p:sp>
      <p:pic>
        <p:nvPicPr>
          <p:cNvPr id="12" name="Picture 11">
            <a:extLst>
              <a:ext uri="{FF2B5EF4-FFF2-40B4-BE49-F238E27FC236}">
                <a16:creationId xmlns:a16="http://schemas.microsoft.com/office/drawing/2014/main" id="{3DED37C1-22E6-4AE7-206A-57E37F2B400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Lst>
          </a:blip>
          <a:stretch>
            <a:fillRect/>
          </a:stretch>
        </p:blipFill>
        <p:spPr>
          <a:xfrm>
            <a:off x="2198655" y="1272005"/>
            <a:ext cx="7794689" cy="4497506"/>
          </a:xfrm>
          <a:prstGeom prst="rect">
            <a:avLst/>
          </a:prstGeom>
        </p:spPr>
      </p:pic>
    </p:spTree>
    <p:extLst>
      <p:ext uri="{BB962C8B-B14F-4D97-AF65-F5344CB8AC3E}">
        <p14:creationId xmlns:p14="http://schemas.microsoft.com/office/powerpoint/2010/main" val="4089715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7EBD7-474E-44C8-FBA5-2D12F3ECB0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B15C33-78BD-81B6-5168-E055FE776847}"/>
              </a:ext>
            </a:extLst>
          </p:cNvPr>
          <p:cNvSpPr>
            <a:spLocks noGrp="1"/>
          </p:cNvSpPr>
          <p:nvPr>
            <p:ph type="title"/>
          </p:nvPr>
        </p:nvSpPr>
        <p:spPr/>
        <p:txBody>
          <a:bodyPr/>
          <a:lstStyle/>
          <a:p>
            <a:r>
              <a:rPr lang="en-US"/>
              <a:t>3. Sơ đồ mạch</a:t>
            </a:r>
          </a:p>
        </p:txBody>
      </p:sp>
      <p:sp>
        <p:nvSpPr>
          <p:cNvPr id="4" name="Slide Number Placeholder 3">
            <a:extLst>
              <a:ext uri="{FF2B5EF4-FFF2-40B4-BE49-F238E27FC236}">
                <a16:creationId xmlns:a16="http://schemas.microsoft.com/office/drawing/2014/main" id="{39FE454D-C53D-4377-58B6-4FE85BA2F624}"/>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10" name="Content Placeholder 2">
            <a:extLst>
              <a:ext uri="{FF2B5EF4-FFF2-40B4-BE49-F238E27FC236}">
                <a16:creationId xmlns:a16="http://schemas.microsoft.com/office/drawing/2014/main" id="{E0594940-84EB-EEDF-F50B-08F4232D3109}"/>
              </a:ext>
            </a:extLst>
          </p:cNvPr>
          <p:cNvSpPr>
            <a:spLocks noGrp="1"/>
          </p:cNvSpPr>
          <p:nvPr>
            <p:ph sz="quarter" idx="13"/>
          </p:nvPr>
        </p:nvSpPr>
        <p:spPr>
          <a:xfrm>
            <a:off x="338735" y="856265"/>
            <a:ext cx="6838442" cy="1167973"/>
          </a:xfrm>
        </p:spPr>
        <p:txBody>
          <a:bodyPr/>
          <a:lstStyle/>
          <a:p>
            <a:pPr marL="0" indent="0">
              <a:buNone/>
            </a:pPr>
            <a:r>
              <a:rPr lang="en-US" sz="2000" b="1"/>
              <a:t>Mạch đi dây</a:t>
            </a:r>
          </a:p>
        </p:txBody>
      </p:sp>
      <p:sp>
        <p:nvSpPr>
          <p:cNvPr id="3" name="Content Placeholder 2">
            <a:extLst>
              <a:ext uri="{FF2B5EF4-FFF2-40B4-BE49-F238E27FC236}">
                <a16:creationId xmlns:a16="http://schemas.microsoft.com/office/drawing/2014/main" id="{2BE8D774-2609-93BD-0477-6258F3456688}"/>
              </a:ext>
            </a:extLst>
          </p:cNvPr>
          <p:cNvSpPr txBox="1">
            <a:spLocks/>
          </p:cNvSpPr>
          <p:nvPr/>
        </p:nvSpPr>
        <p:spPr>
          <a:xfrm>
            <a:off x="3891132" y="5783686"/>
            <a:ext cx="4409736"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Hình 7. Sơ đồ mạch đi dây</a:t>
            </a:r>
          </a:p>
        </p:txBody>
      </p:sp>
      <p:pic>
        <p:nvPicPr>
          <p:cNvPr id="7" name="Picture 6">
            <a:extLst>
              <a:ext uri="{FF2B5EF4-FFF2-40B4-BE49-F238E27FC236}">
                <a16:creationId xmlns:a16="http://schemas.microsoft.com/office/drawing/2014/main" id="{7D044AC1-13B4-9291-9293-DE5FED1AA9C8}"/>
              </a:ext>
            </a:extLst>
          </p:cNvPr>
          <p:cNvPicPr>
            <a:picLocks noChangeAspect="1"/>
          </p:cNvPicPr>
          <p:nvPr/>
        </p:nvPicPr>
        <p:blipFill>
          <a:blip r:embed="rId3"/>
          <a:stretch>
            <a:fillRect/>
          </a:stretch>
        </p:blipFill>
        <p:spPr>
          <a:xfrm>
            <a:off x="975360" y="1286638"/>
            <a:ext cx="10241280" cy="4468240"/>
          </a:xfrm>
          <a:prstGeom prst="rect">
            <a:avLst/>
          </a:prstGeom>
        </p:spPr>
      </p:pic>
    </p:spTree>
    <p:extLst>
      <p:ext uri="{BB962C8B-B14F-4D97-AF65-F5344CB8AC3E}">
        <p14:creationId xmlns:p14="http://schemas.microsoft.com/office/powerpoint/2010/main" val="695699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87830-4C12-2FBC-DF01-044B8AD00C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76A6F4-B358-EA4D-D26B-BE9A4E071769}"/>
              </a:ext>
            </a:extLst>
          </p:cNvPr>
          <p:cNvSpPr>
            <a:spLocks noGrp="1"/>
          </p:cNvSpPr>
          <p:nvPr>
            <p:ph type="title"/>
          </p:nvPr>
        </p:nvSpPr>
        <p:spPr/>
        <p:txBody>
          <a:bodyPr/>
          <a:lstStyle/>
          <a:p>
            <a:r>
              <a:rPr lang="en-US"/>
              <a:t>4. Kết quả của các kịch bản kiểm thử </a:t>
            </a:r>
          </a:p>
        </p:txBody>
      </p:sp>
      <p:sp>
        <p:nvSpPr>
          <p:cNvPr id="4" name="Slide Number Placeholder 3">
            <a:extLst>
              <a:ext uri="{FF2B5EF4-FFF2-40B4-BE49-F238E27FC236}">
                <a16:creationId xmlns:a16="http://schemas.microsoft.com/office/drawing/2014/main" id="{3E62C53C-6C81-CD18-5622-819A3A70EB73}"/>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10" name="Content Placeholder 2">
            <a:extLst>
              <a:ext uri="{FF2B5EF4-FFF2-40B4-BE49-F238E27FC236}">
                <a16:creationId xmlns:a16="http://schemas.microsoft.com/office/drawing/2014/main" id="{9F1CD3AB-470B-181E-BE49-0E718837CFC1}"/>
              </a:ext>
            </a:extLst>
          </p:cNvPr>
          <p:cNvSpPr>
            <a:spLocks noGrp="1"/>
          </p:cNvSpPr>
          <p:nvPr>
            <p:ph sz="quarter" idx="13"/>
          </p:nvPr>
        </p:nvSpPr>
        <p:spPr>
          <a:xfrm>
            <a:off x="338735" y="856265"/>
            <a:ext cx="6838442" cy="1167973"/>
          </a:xfrm>
        </p:spPr>
        <p:txBody>
          <a:bodyPr/>
          <a:lstStyle/>
          <a:p>
            <a:pPr marL="0" indent="0">
              <a:buNone/>
            </a:pPr>
            <a:r>
              <a:rPr lang="en-US" sz="2000" b="1" i="1"/>
              <a:t>4.1. Kết quả đo tại khoảng cách giữa hai anten là 0m</a:t>
            </a:r>
          </a:p>
          <a:p>
            <a:pPr marL="0" indent="0">
              <a:buNone/>
            </a:pPr>
            <a:r>
              <a:rPr lang="en-US" sz="2000" i="1"/>
              <a:t>a. Kịch bản 1: </a:t>
            </a:r>
            <a:r>
              <a:rPr lang="en-US" sz="2000"/>
              <a:t>Truyền từng bit 0-1 xen kẽ nhau với chu kỳ 1s</a:t>
            </a:r>
          </a:p>
        </p:txBody>
      </p:sp>
      <p:pic>
        <p:nvPicPr>
          <p:cNvPr id="6" name="Picture 5">
            <a:extLst>
              <a:ext uri="{FF2B5EF4-FFF2-40B4-BE49-F238E27FC236}">
                <a16:creationId xmlns:a16="http://schemas.microsoft.com/office/drawing/2014/main" id="{162AA761-2681-D3F0-4E4A-56BE1EBC31CF}"/>
              </a:ext>
            </a:extLst>
          </p:cNvPr>
          <p:cNvPicPr>
            <a:picLocks noChangeAspect="1"/>
          </p:cNvPicPr>
          <p:nvPr/>
        </p:nvPicPr>
        <p:blipFill>
          <a:blip r:embed="rId3"/>
          <a:srcRect l="13604" t="3600" r="10106" b="60014"/>
          <a:stretch>
            <a:fillRect/>
          </a:stretch>
        </p:blipFill>
        <p:spPr>
          <a:xfrm>
            <a:off x="6568452" y="1755608"/>
            <a:ext cx="5284812" cy="3346784"/>
          </a:xfrm>
          <a:prstGeom prst="rect">
            <a:avLst/>
          </a:prstGeom>
        </p:spPr>
      </p:pic>
      <p:pic>
        <p:nvPicPr>
          <p:cNvPr id="7" name="Picture 6">
            <a:extLst>
              <a:ext uri="{FF2B5EF4-FFF2-40B4-BE49-F238E27FC236}">
                <a16:creationId xmlns:a16="http://schemas.microsoft.com/office/drawing/2014/main" id="{CD7BD447-C367-B4C7-0A01-289A5506D688}"/>
              </a:ext>
            </a:extLst>
          </p:cNvPr>
          <p:cNvPicPr>
            <a:picLocks noChangeAspect="1"/>
          </p:cNvPicPr>
          <p:nvPr/>
        </p:nvPicPr>
        <p:blipFill>
          <a:blip r:embed="rId3"/>
          <a:srcRect l="7039" t="53989" r="10107" b="6494"/>
          <a:stretch>
            <a:fillRect/>
          </a:stretch>
        </p:blipFill>
        <p:spPr>
          <a:xfrm>
            <a:off x="338734" y="1755608"/>
            <a:ext cx="5284813" cy="3346784"/>
          </a:xfrm>
          <a:prstGeom prst="rect">
            <a:avLst/>
          </a:prstGeom>
        </p:spPr>
      </p:pic>
      <p:sp>
        <p:nvSpPr>
          <p:cNvPr id="8" name="Content Placeholder 2">
            <a:extLst>
              <a:ext uri="{FF2B5EF4-FFF2-40B4-BE49-F238E27FC236}">
                <a16:creationId xmlns:a16="http://schemas.microsoft.com/office/drawing/2014/main" id="{8ABE2237-2D18-DA9A-471A-6C5EBDAE3AFF}"/>
              </a:ext>
            </a:extLst>
          </p:cNvPr>
          <p:cNvSpPr txBox="1">
            <a:spLocks/>
          </p:cNvSpPr>
          <p:nvPr/>
        </p:nvSpPr>
        <p:spPr>
          <a:xfrm>
            <a:off x="2231315" y="5579584"/>
            <a:ext cx="7729368"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err="1">
                <a:latin typeface="Arial" panose="020B0604020202020204" pitchFamily="34" charset="0"/>
                <a:cs typeface="Arial" panose="020B0604020202020204" pitchFamily="34" charset="0"/>
              </a:rPr>
              <a:t>Hình</a:t>
            </a:r>
            <a:r>
              <a:rPr lang="en-US" sz="1800" i="1">
                <a:latin typeface="Arial" panose="020B0604020202020204" pitchFamily="34" charset="0"/>
                <a:cs typeface="Arial" panose="020B0604020202020204" pitchFamily="34" charset="0"/>
              </a:rPr>
              <a:t> 8. </a:t>
            </a:r>
            <a:r>
              <a:rPr lang="en-US" sz="1800" i="1" err="1">
                <a:latin typeface="Arial" panose="020B0604020202020204" pitchFamily="34" charset="0"/>
                <a:cs typeface="Arial" panose="020B0604020202020204" pitchFamily="34" charset="0"/>
              </a:rPr>
              <a:t>Kết</a:t>
            </a:r>
            <a:r>
              <a:rPr lang="en-US" sz="1800" i="1">
                <a:latin typeface="Arial" panose="020B0604020202020204" pitchFamily="34" charset="0"/>
                <a:cs typeface="Arial" panose="020B0604020202020204" pitchFamily="34" charset="0"/>
              </a:rPr>
              <a:t> </a:t>
            </a:r>
            <a:r>
              <a:rPr lang="en-US" sz="1800" i="1" err="1">
                <a:latin typeface="Arial" panose="020B0604020202020204" pitchFamily="34" charset="0"/>
                <a:cs typeface="Arial" panose="020B0604020202020204" pitchFamily="34" charset="0"/>
              </a:rPr>
              <a:t>quả</a:t>
            </a:r>
            <a:r>
              <a:rPr lang="en-US" sz="1800" i="1">
                <a:latin typeface="Arial" panose="020B0604020202020204" pitchFamily="34" charset="0"/>
                <a:cs typeface="Arial" panose="020B0604020202020204" pitchFamily="34" charset="0"/>
              </a:rPr>
              <a:t> kiểm </a:t>
            </a:r>
            <a:r>
              <a:rPr lang="en-US" sz="1800" i="1" err="1">
                <a:latin typeface="Arial" panose="020B0604020202020204" pitchFamily="34" charset="0"/>
                <a:cs typeface="Arial" panose="020B0604020202020204" pitchFamily="34" charset="0"/>
              </a:rPr>
              <a:t>thử</a:t>
            </a:r>
            <a:r>
              <a:rPr lang="en-US" sz="1800" i="1">
                <a:latin typeface="Arial" panose="020B0604020202020204" pitchFamily="34" charset="0"/>
                <a:cs typeface="Arial" panose="020B0604020202020204" pitchFamily="34" charset="0"/>
              </a:rPr>
              <a:t> </a:t>
            </a:r>
            <a:r>
              <a:rPr lang="en-US" sz="1800" i="1" err="1">
                <a:latin typeface="Arial" panose="020B0604020202020204" pitchFamily="34" charset="0"/>
                <a:cs typeface="Arial" panose="020B0604020202020204" pitchFamily="34" charset="0"/>
              </a:rPr>
              <a:t>tại</a:t>
            </a:r>
            <a:r>
              <a:rPr lang="en-US" sz="1800" i="1">
                <a:latin typeface="Arial" panose="020B0604020202020204" pitchFamily="34" charset="0"/>
                <a:cs typeface="Arial" panose="020B0604020202020204" pitchFamily="34" charset="0"/>
              </a:rPr>
              <a:t> </a:t>
            </a:r>
            <a:r>
              <a:rPr lang="en-US" sz="1800" i="1" err="1">
                <a:latin typeface="Arial" panose="020B0604020202020204" pitchFamily="34" charset="0"/>
                <a:cs typeface="Arial" panose="020B0604020202020204" pitchFamily="34" charset="0"/>
              </a:rPr>
              <a:t>khoảng</a:t>
            </a:r>
            <a:r>
              <a:rPr lang="en-US" sz="1800" i="1">
                <a:latin typeface="Arial" panose="020B0604020202020204" pitchFamily="34" charset="0"/>
                <a:cs typeface="Arial" panose="020B0604020202020204" pitchFamily="34" charset="0"/>
              </a:rPr>
              <a:t> </a:t>
            </a:r>
            <a:r>
              <a:rPr lang="en-US" sz="1800" i="1" err="1">
                <a:latin typeface="Arial" panose="020B0604020202020204" pitchFamily="34" charset="0"/>
                <a:cs typeface="Arial" panose="020B0604020202020204" pitchFamily="34" charset="0"/>
              </a:rPr>
              <a:t>cách</a:t>
            </a:r>
            <a:r>
              <a:rPr lang="en-US" sz="1800" i="1">
                <a:latin typeface="Arial" panose="020B0604020202020204" pitchFamily="34" charset="0"/>
                <a:cs typeface="Arial" panose="020B0604020202020204" pitchFamily="34" charset="0"/>
              </a:rPr>
              <a:t> 0m (10cm) </a:t>
            </a:r>
            <a:r>
              <a:rPr lang="en-US" sz="1800" i="1" err="1">
                <a:latin typeface="Arial" panose="020B0604020202020204" pitchFamily="34" charset="0"/>
                <a:cs typeface="Arial" panose="020B0604020202020204" pitchFamily="34" charset="0"/>
              </a:rPr>
              <a:t>với</a:t>
            </a:r>
            <a:r>
              <a:rPr lang="en-US" sz="1800" i="1">
                <a:latin typeface="Arial" panose="020B0604020202020204" pitchFamily="34" charset="0"/>
                <a:cs typeface="Arial" panose="020B0604020202020204" pitchFamily="34" charset="0"/>
              </a:rPr>
              <a:t> bit </a:t>
            </a:r>
            <a:r>
              <a:rPr lang="en-US" sz="1800" i="1" err="1">
                <a:latin typeface="Arial" panose="020B0604020202020204" pitchFamily="34" charset="0"/>
                <a:cs typeface="Arial" panose="020B0604020202020204" pitchFamily="34" charset="0"/>
              </a:rPr>
              <a:t>truyền</a:t>
            </a:r>
            <a:r>
              <a:rPr lang="en-US" sz="1800" i="1">
                <a:latin typeface="Arial" panose="020B0604020202020204" pitchFamily="34" charset="0"/>
                <a:cs typeface="Arial" panose="020B0604020202020204" pitchFamily="34" charset="0"/>
              </a:rPr>
              <a:t> là 0</a:t>
            </a:r>
          </a:p>
        </p:txBody>
      </p:sp>
      <p:sp>
        <p:nvSpPr>
          <p:cNvPr id="9" name="Content Placeholder 2">
            <a:extLst>
              <a:ext uri="{FF2B5EF4-FFF2-40B4-BE49-F238E27FC236}">
                <a16:creationId xmlns:a16="http://schemas.microsoft.com/office/drawing/2014/main" id="{0B99E968-5673-7E96-6A84-4BC58E535147}"/>
              </a:ext>
            </a:extLst>
          </p:cNvPr>
          <p:cNvSpPr txBox="1">
            <a:spLocks/>
          </p:cNvSpPr>
          <p:nvPr/>
        </p:nvSpPr>
        <p:spPr>
          <a:xfrm>
            <a:off x="1996535" y="5190096"/>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a) Bên truyền</a:t>
            </a:r>
          </a:p>
        </p:txBody>
      </p:sp>
      <p:sp>
        <p:nvSpPr>
          <p:cNvPr id="11" name="Content Placeholder 2">
            <a:extLst>
              <a:ext uri="{FF2B5EF4-FFF2-40B4-BE49-F238E27FC236}">
                <a16:creationId xmlns:a16="http://schemas.microsoft.com/office/drawing/2014/main" id="{65A5BD46-E80B-A6B8-2F31-7CC783C8AACE}"/>
              </a:ext>
            </a:extLst>
          </p:cNvPr>
          <p:cNvSpPr txBox="1">
            <a:spLocks/>
          </p:cNvSpPr>
          <p:nvPr/>
        </p:nvSpPr>
        <p:spPr>
          <a:xfrm>
            <a:off x="8226253" y="5190096"/>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b) Bên nhận</a:t>
            </a:r>
          </a:p>
        </p:txBody>
      </p:sp>
    </p:spTree>
    <p:extLst>
      <p:ext uri="{BB962C8B-B14F-4D97-AF65-F5344CB8AC3E}">
        <p14:creationId xmlns:p14="http://schemas.microsoft.com/office/powerpoint/2010/main" val="48996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A97E8-5D29-3C05-2E2A-F567CABA1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02339C-9543-B0D9-B7BA-0378113C3404}"/>
              </a:ext>
            </a:extLst>
          </p:cNvPr>
          <p:cNvSpPr>
            <a:spLocks noGrp="1"/>
          </p:cNvSpPr>
          <p:nvPr>
            <p:ph type="title"/>
          </p:nvPr>
        </p:nvSpPr>
        <p:spPr/>
        <p:txBody>
          <a:bodyPr/>
          <a:lstStyle/>
          <a:p>
            <a:r>
              <a:rPr lang="en-US"/>
              <a:t>4. Kết quả của các kịch bản kiểm thử </a:t>
            </a:r>
          </a:p>
        </p:txBody>
      </p:sp>
      <p:sp>
        <p:nvSpPr>
          <p:cNvPr id="4" name="Slide Number Placeholder 3">
            <a:extLst>
              <a:ext uri="{FF2B5EF4-FFF2-40B4-BE49-F238E27FC236}">
                <a16:creationId xmlns:a16="http://schemas.microsoft.com/office/drawing/2014/main" id="{2E485FEB-96B6-59E4-89FD-BDB3AF8137CB}"/>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10" name="Content Placeholder 2">
            <a:extLst>
              <a:ext uri="{FF2B5EF4-FFF2-40B4-BE49-F238E27FC236}">
                <a16:creationId xmlns:a16="http://schemas.microsoft.com/office/drawing/2014/main" id="{D66F50BF-8CF9-FDE4-6068-D5550010A484}"/>
              </a:ext>
            </a:extLst>
          </p:cNvPr>
          <p:cNvSpPr>
            <a:spLocks noGrp="1"/>
          </p:cNvSpPr>
          <p:nvPr>
            <p:ph sz="quarter" idx="13"/>
          </p:nvPr>
        </p:nvSpPr>
        <p:spPr>
          <a:xfrm>
            <a:off x="338735" y="856265"/>
            <a:ext cx="6838442" cy="1167973"/>
          </a:xfrm>
        </p:spPr>
        <p:txBody>
          <a:bodyPr/>
          <a:lstStyle/>
          <a:p>
            <a:pPr marL="0" indent="0">
              <a:buNone/>
            </a:pPr>
            <a:r>
              <a:rPr lang="en-US" sz="2000" b="1" i="1"/>
              <a:t>4.1. Kết quả đo tại khoảng cách giữa hai anten là 0m</a:t>
            </a:r>
          </a:p>
          <a:p>
            <a:pPr marL="0" indent="0">
              <a:buNone/>
            </a:pPr>
            <a:r>
              <a:rPr lang="en-US" sz="2000" i="1"/>
              <a:t>a. Kịch bản 1: </a:t>
            </a:r>
            <a:r>
              <a:rPr lang="en-US" sz="2000"/>
              <a:t>Truyền từng bit 0-1 xen kẽ nhau với chu kỳ 1s</a:t>
            </a:r>
          </a:p>
        </p:txBody>
      </p:sp>
      <p:sp>
        <p:nvSpPr>
          <p:cNvPr id="8" name="Content Placeholder 2">
            <a:extLst>
              <a:ext uri="{FF2B5EF4-FFF2-40B4-BE49-F238E27FC236}">
                <a16:creationId xmlns:a16="http://schemas.microsoft.com/office/drawing/2014/main" id="{4CCC128A-95CD-CBC6-ACE3-6489DB90EADF}"/>
              </a:ext>
            </a:extLst>
          </p:cNvPr>
          <p:cNvSpPr txBox="1">
            <a:spLocks/>
          </p:cNvSpPr>
          <p:nvPr/>
        </p:nvSpPr>
        <p:spPr>
          <a:xfrm>
            <a:off x="2231316" y="5626194"/>
            <a:ext cx="7729368"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Hình 9. Kết quả kiểm thử tại khoảng cách 0m (10cm) với bit truyền là 1</a:t>
            </a:r>
          </a:p>
        </p:txBody>
      </p:sp>
      <p:sp>
        <p:nvSpPr>
          <p:cNvPr id="9" name="Content Placeholder 2">
            <a:extLst>
              <a:ext uri="{FF2B5EF4-FFF2-40B4-BE49-F238E27FC236}">
                <a16:creationId xmlns:a16="http://schemas.microsoft.com/office/drawing/2014/main" id="{B8DD77D1-36B6-DD5F-10ED-4002B832CF80}"/>
              </a:ext>
            </a:extLst>
          </p:cNvPr>
          <p:cNvSpPr txBox="1">
            <a:spLocks/>
          </p:cNvSpPr>
          <p:nvPr/>
        </p:nvSpPr>
        <p:spPr>
          <a:xfrm>
            <a:off x="1996535" y="5190096"/>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a) Bên truyền</a:t>
            </a:r>
          </a:p>
        </p:txBody>
      </p:sp>
      <p:sp>
        <p:nvSpPr>
          <p:cNvPr id="11" name="Content Placeholder 2">
            <a:extLst>
              <a:ext uri="{FF2B5EF4-FFF2-40B4-BE49-F238E27FC236}">
                <a16:creationId xmlns:a16="http://schemas.microsoft.com/office/drawing/2014/main" id="{863FCCD0-A5A9-7BD1-B9D3-D1521FE721A6}"/>
              </a:ext>
            </a:extLst>
          </p:cNvPr>
          <p:cNvSpPr txBox="1">
            <a:spLocks/>
          </p:cNvSpPr>
          <p:nvPr/>
        </p:nvSpPr>
        <p:spPr>
          <a:xfrm>
            <a:off x="8424194" y="5190096"/>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b) Bên nhận</a:t>
            </a:r>
          </a:p>
        </p:txBody>
      </p:sp>
      <p:pic>
        <p:nvPicPr>
          <p:cNvPr id="5" name="Picture 4">
            <a:extLst>
              <a:ext uri="{FF2B5EF4-FFF2-40B4-BE49-F238E27FC236}">
                <a16:creationId xmlns:a16="http://schemas.microsoft.com/office/drawing/2014/main" id="{EE7A4958-630B-84CE-8D0C-79AF89EDF8DB}"/>
              </a:ext>
            </a:extLst>
          </p:cNvPr>
          <p:cNvPicPr>
            <a:picLocks noChangeAspect="1"/>
          </p:cNvPicPr>
          <p:nvPr/>
        </p:nvPicPr>
        <p:blipFill>
          <a:blip r:embed="rId3"/>
          <a:srcRect l="13854" t="4722" r="17543" b="60556"/>
          <a:stretch>
            <a:fillRect/>
          </a:stretch>
        </p:blipFill>
        <p:spPr>
          <a:xfrm>
            <a:off x="6546412" y="1755000"/>
            <a:ext cx="4981824" cy="3348000"/>
          </a:xfrm>
          <a:prstGeom prst="rect">
            <a:avLst/>
          </a:prstGeom>
        </p:spPr>
      </p:pic>
      <p:pic>
        <p:nvPicPr>
          <p:cNvPr id="13" name="Picture 12">
            <a:extLst>
              <a:ext uri="{FF2B5EF4-FFF2-40B4-BE49-F238E27FC236}">
                <a16:creationId xmlns:a16="http://schemas.microsoft.com/office/drawing/2014/main" id="{12D36FFC-64B0-E529-F6E3-8F3EC4942E72}"/>
              </a:ext>
            </a:extLst>
          </p:cNvPr>
          <p:cNvPicPr>
            <a:picLocks noChangeAspect="1"/>
          </p:cNvPicPr>
          <p:nvPr/>
        </p:nvPicPr>
        <p:blipFill>
          <a:blip r:embed="rId3"/>
          <a:srcRect l="5924" t="52665" r="10350" b="6965"/>
          <a:stretch>
            <a:fillRect/>
          </a:stretch>
        </p:blipFill>
        <p:spPr>
          <a:xfrm>
            <a:off x="416264" y="1755000"/>
            <a:ext cx="5229325" cy="3348000"/>
          </a:xfrm>
          <a:prstGeom prst="rect">
            <a:avLst/>
          </a:prstGeom>
        </p:spPr>
      </p:pic>
    </p:spTree>
    <p:extLst>
      <p:ext uri="{BB962C8B-B14F-4D97-AF65-F5344CB8AC3E}">
        <p14:creationId xmlns:p14="http://schemas.microsoft.com/office/powerpoint/2010/main" val="2075727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25B88-FE42-E189-B8E7-701D988307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3179A-E619-17DD-0444-F9EBF92B35DE}"/>
              </a:ext>
            </a:extLst>
          </p:cNvPr>
          <p:cNvSpPr>
            <a:spLocks noGrp="1"/>
          </p:cNvSpPr>
          <p:nvPr>
            <p:ph type="title"/>
          </p:nvPr>
        </p:nvSpPr>
        <p:spPr/>
        <p:txBody>
          <a:bodyPr/>
          <a:lstStyle/>
          <a:p>
            <a:r>
              <a:rPr lang="en-US"/>
              <a:t>4. Kết quả của các kịch bản kiểm thử </a:t>
            </a:r>
          </a:p>
        </p:txBody>
      </p:sp>
      <p:sp>
        <p:nvSpPr>
          <p:cNvPr id="4" name="Slide Number Placeholder 3">
            <a:extLst>
              <a:ext uri="{FF2B5EF4-FFF2-40B4-BE49-F238E27FC236}">
                <a16:creationId xmlns:a16="http://schemas.microsoft.com/office/drawing/2014/main" id="{37B03BB5-3CF5-069B-F4C2-F508A85D2819}"/>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10" name="Content Placeholder 2">
            <a:extLst>
              <a:ext uri="{FF2B5EF4-FFF2-40B4-BE49-F238E27FC236}">
                <a16:creationId xmlns:a16="http://schemas.microsoft.com/office/drawing/2014/main" id="{E6FF3B87-3847-A1BC-7F0B-056C19D46D09}"/>
              </a:ext>
            </a:extLst>
          </p:cNvPr>
          <p:cNvSpPr>
            <a:spLocks noGrp="1"/>
          </p:cNvSpPr>
          <p:nvPr>
            <p:ph sz="quarter" idx="13"/>
          </p:nvPr>
        </p:nvSpPr>
        <p:spPr>
          <a:xfrm>
            <a:off x="338735" y="856265"/>
            <a:ext cx="6838442" cy="1167973"/>
          </a:xfrm>
        </p:spPr>
        <p:txBody>
          <a:bodyPr/>
          <a:lstStyle/>
          <a:p>
            <a:pPr marL="0" indent="0">
              <a:buNone/>
            </a:pPr>
            <a:r>
              <a:rPr lang="en-US" sz="2000" b="1" i="1"/>
              <a:t>4.1. Kết quả đo tại khoảng cách giữa hai anten là 0m</a:t>
            </a:r>
          </a:p>
          <a:p>
            <a:pPr marL="0" indent="0">
              <a:buNone/>
            </a:pPr>
            <a:r>
              <a:rPr lang="en-US" sz="2000" i="1"/>
              <a:t>b. Kịch bản 2: </a:t>
            </a:r>
            <a:r>
              <a:rPr lang="en-US" sz="2000"/>
              <a:t>Truyền một chuỗi với chu kỳ 2s</a:t>
            </a:r>
          </a:p>
        </p:txBody>
      </p:sp>
      <p:sp>
        <p:nvSpPr>
          <p:cNvPr id="8" name="Content Placeholder 2">
            <a:extLst>
              <a:ext uri="{FF2B5EF4-FFF2-40B4-BE49-F238E27FC236}">
                <a16:creationId xmlns:a16="http://schemas.microsoft.com/office/drawing/2014/main" id="{7AE70725-F01B-5CD5-B5F9-6CCEFDDF7513}"/>
              </a:ext>
            </a:extLst>
          </p:cNvPr>
          <p:cNvSpPr txBox="1">
            <a:spLocks/>
          </p:cNvSpPr>
          <p:nvPr/>
        </p:nvSpPr>
        <p:spPr>
          <a:xfrm>
            <a:off x="3194388" y="5534668"/>
            <a:ext cx="5803224" cy="7746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Hình 10. Kết quả kiểm thử tại khoảng cách 0m (10cm) với gói tin truyền là chuỗi “Hello World”</a:t>
            </a:r>
          </a:p>
        </p:txBody>
      </p:sp>
      <p:sp>
        <p:nvSpPr>
          <p:cNvPr id="9" name="Content Placeholder 2">
            <a:extLst>
              <a:ext uri="{FF2B5EF4-FFF2-40B4-BE49-F238E27FC236}">
                <a16:creationId xmlns:a16="http://schemas.microsoft.com/office/drawing/2014/main" id="{1B751830-A249-74D6-5893-BD9E6563746C}"/>
              </a:ext>
            </a:extLst>
          </p:cNvPr>
          <p:cNvSpPr txBox="1">
            <a:spLocks/>
          </p:cNvSpPr>
          <p:nvPr/>
        </p:nvSpPr>
        <p:spPr>
          <a:xfrm>
            <a:off x="2188253" y="5190096"/>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a) Bên truyền</a:t>
            </a:r>
          </a:p>
        </p:txBody>
      </p:sp>
      <p:sp>
        <p:nvSpPr>
          <p:cNvPr id="11" name="Content Placeholder 2">
            <a:extLst>
              <a:ext uri="{FF2B5EF4-FFF2-40B4-BE49-F238E27FC236}">
                <a16:creationId xmlns:a16="http://schemas.microsoft.com/office/drawing/2014/main" id="{F998D64B-3B8E-4ABD-E24A-CE8626DD7FF4}"/>
              </a:ext>
            </a:extLst>
          </p:cNvPr>
          <p:cNvSpPr txBox="1">
            <a:spLocks/>
          </p:cNvSpPr>
          <p:nvPr/>
        </p:nvSpPr>
        <p:spPr>
          <a:xfrm>
            <a:off x="8171906" y="5190096"/>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b) Bên nhận</a:t>
            </a:r>
          </a:p>
        </p:txBody>
      </p:sp>
      <p:pic>
        <p:nvPicPr>
          <p:cNvPr id="6" name="Picture 5">
            <a:extLst>
              <a:ext uri="{FF2B5EF4-FFF2-40B4-BE49-F238E27FC236}">
                <a16:creationId xmlns:a16="http://schemas.microsoft.com/office/drawing/2014/main" id="{5CB88EBB-4FED-A963-682D-52B0B4350168}"/>
              </a:ext>
            </a:extLst>
          </p:cNvPr>
          <p:cNvPicPr>
            <a:picLocks noChangeAspect="1"/>
          </p:cNvPicPr>
          <p:nvPr/>
        </p:nvPicPr>
        <p:blipFill>
          <a:blip r:embed="rId3"/>
          <a:srcRect l="30452" t="6805" r="13775" b="63473"/>
          <a:stretch>
            <a:fillRect/>
          </a:stretch>
        </p:blipFill>
        <p:spPr>
          <a:xfrm>
            <a:off x="6505576" y="1715118"/>
            <a:ext cx="4731430" cy="3348000"/>
          </a:xfrm>
          <a:prstGeom prst="rect">
            <a:avLst/>
          </a:prstGeom>
        </p:spPr>
      </p:pic>
      <p:pic>
        <p:nvPicPr>
          <p:cNvPr id="12" name="Picture 11">
            <a:extLst>
              <a:ext uri="{FF2B5EF4-FFF2-40B4-BE49-F238E27FC236}">
                <a16:creationId xmlns:a16="http://schemas.microsoft.com/office/drawing/2014/main" id="{4189F4D4-7276-A9CD-3A5D-F0B4579CFA0E}"/>
              </a:ext>
            </a:extLst>
          </p:cNvPr>
          <p:cNvPicPr>
            <a:picLocks noChangeAspect="1"/>
          </p:cNvPicPr>
          <p:nvPr/>
        </p:nvPicPr>
        <p:blipFill>
          <a:blip r:embed="rId3"/>
          <a:srcRect l="6176" t="62979" r="41562" b="10807"/>
          <a:stretch>
            <a:fillRect/>
          </a:stretch>
        </p:blipFill>
        <p:spPr>
          <a:xfrm>
            <a:off x="659292" y="1715118"/>
            <a:ext cx="5027133" cy="3348000"/>
          </a:xfrm>
          <a:prstGeom prst="rect">
            <a:avLst/>
          </a:prstGeom>
        </p:spPr>
      </p:pic>
    </p:spTree>
    <p:extLst>
      <p:ext uri="{BB962C8B-B14F-4D97-AF65-F5344CB8AC3E}">
        <p14:creationId xmlns:p14="http://schemas.microsoft.com/office/powerpoint/2010/main" val="225236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37874-9ADE-D5D7-72C7-7DF882D23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AE354-16E9-DB70-3FE4-35C0E3C0498A}"/>
              </a:ext>
            </a:extLst>
          </p:cNvPr>
          <p:cNvSpPr>
            <a:spLocks noGrp="1"/>
          </p:cNvSpPr>
          <p:nvPr>
            <p:ph type="title"/>
          </p:nvPr>
        </p:nvSpPr>
        <p:spPr/>
        <p:txBody>
          <a:bodyPr/>
          <a:lstStyle/>
          <a:p>
            <a:r>
              <a:rPr lang="en-US"/>
              <a:t>4. Kết quả của các kịch bản kiểm thử </a:t>
            </a:r>
          </a:p>
        </p:txBody>
      </p:sp>
      <p:sp>
        <p:nvSpPr>
          <p:cNvPr id="4" name="Slide Number Placeholder 3">
            <a:extLst>
              <a:ext uri="{FF2B5EF4-FFF2-40B4-BE49-F238E27FC236}">
                <a16:creationId xmlns:a16="http://schemas.microsoft.com/office/drawing/2014/main" id="{A2BAF7D3-8CAB-01A7-FE1B-B80FAAB258C2}"/>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10" name="Content Placeholder 2">
            <a:extLst>
              <a:ext uri="{FF2B5EF4-FFF2-40B4-BE49-F238E27FC236}">
                <a16:creationId xmlns:a16="http://schemas.microsoft.com/office/drawing/2014/main" id="{FBBA0424-A12D-0408-A223-19F9172FF30B}"/>
              </a:ext>
            </a:extLst>
          </p:cNvPr>
          <p:cNvSpPr>
            <a:spLocks noGrp="1"/>
          </p:cNvSpPr>
          <p:nvPr>
            <p:ph sz="quarter" idx="13"/>
          </p:nvPr>
        </p:nvSpPr>
        <p:spPr>
          <a:xfrm>
            <a:off x="338735" y="856265"/>
            <a:ext cx="6838442" cy="1167973"/>
          </a:xfrm>
        </p:spPr>
        <p:txBody>
          <a:bodyPr/>
          <a:lstStyle/>
          <a:p>
            <a:pPr marL="0" indent="0">
              <a:buNone/>
            </a:pPr>
            <a:r>
              <a:rPr lang="en-US" sz="2000" b="1" i="1"/>
              <a:t>4.1. </a:t>
            </a:r>
            <a:r>
              <a:rPr lang="en-US" sz="2000" b="1" i="1" err="1"/>
              <a:t>Kết</a:t>
            </a:r>
            <a:r>
              <a:rPr lang="en-US" sz="2000" b="1" i="1"/>
              <a:t> </a:t>
            </a:r>
            <a:r>
              <a:rPr lang="en-US" sz="2000" b="1" i="1" err="1"/>
              <a:t>quả</a:t>
            </a:r>
            <a:r>
              <a:rPr lang="en-US" sz="2000" b="1" i="1"/>
              <a:t> </a:t>
            </a:r>
            <a:r>
              <a:rPr lang="en-US" sz="2000" b="1" i="1" err="1"/>
              <a:t>đo</a:t>
            </a:r>
            <a:r>
              <a:rPr lang="en-US" sz="2000" b="1" i="1"/>
              <a:t> </a:t>
            </a:r>
            <a:r>
              <a:rPr lang="en-US" sz="2000" b="1" i="1" err="1"/>
              <a:t>tại</a:t>
            </a:r>
            <a:r>
              <a:rPr lang="en-US" sz="2000" b="1" i="1"/>
              <a:t> </a:t>
            </a:r>
            <a:r>
              <a:rPr lang="en-US" sz="2000" b="1" i="1" err="1"/>
              <a:t>khoảng</a:t>
            </a:r>
            <a:r>
              <a:rPr lang="en-US" sz="2000" b="1" i="1"/>
              <a:t> </a:t>
            </a:r>
            <a:r>
              <a:rPr lang="en-US" sz="2000" b="1" i="1" err="1"/>
              <a:t>cách</a:t>
            </a:r>
            <a:r>
              <a:rPr lang="en-US" sz="2000" b="1" i="1"/>
              <a:t> </a:t>
            </a:r>
            <a:r>
              <a:rPr lang="en-US" sz="2000" b="1" i="1" err="1"/>
              <a:t>giữa</a:t>
            </a:r>
            <a:r>
              <a:rPr lang="en-US" sz="2000" b="1" i="1"/>
              <a:t> </a:t>
            </a:r>
            <a:r>
              <a:rPr lang="en-US" sz="2000" b="1" i="1" err="1"/>
              <a:t>hai</a:t>
            </a:r>
            <a:r>
              <a:rPr lang="en-US" sz="2000" b="1" i="1"/>
              <a:t> </a:t>
            </a:r>
            <a:r>
              <a:rPr lang="en-US" sz="2000" b="1" i="1" err="1"/>
              <a:t>anten</a:t>
            </a:r>
            <a:r>
              <a:rPr lang="en-US" sz="2000" b="1" i="1"/>
              <a:t> là 0m</a:t>
            </a:r>
          </a:p>
          <a:p>
            <a:pPr marL="0" indent="0">
              <a:buNone/>
            </a:pPr>
            <a:r>
              <a:rPr lang="en-US" sz="2000"/>
              <a:t>→ Đánh giá các thông số khi kiểm thử ở khoảng cách 0m:</a:t>
            </a:r>
          </a:p>
        </p:txBody>
      </p:sp>
      <p:graphicFrame>
        <p:nvGraphicFramePr>
          <p:cNvPr id="3" name="Table 2">
            <a:extLst>
              <a:ext uri="{FF2B5EF4-FFF2-40B4-BE49-F238E27FC236}">
                <a16:creationId xmlns:a16="http://schemas.microsoft.com/office/drawing/2014/main" id="{7CDFA668-9077-8C02-D777-9CA7E37CAF2B}"/>
              </a:ext>
            </a:extLst>
          </p:cNvPr>
          <p:cNvGraphicFramePr>
            <a:graphicFrameLocks noGrp="1"/>
          </p:cNvGraphicFramePr>
          <p:nvPr>
            <p:extLst>
              <p:ext uri="{D42A27DB-BD31-4B8C-83A1-F6EECF244321}">
                <p14:modId xmlns:p14="http://schemas.microsoft.com/office/powerpoint/2010/main" val="1568212440"/>
              </p:ext>
            </p:extLst>
          </p:nvPr>
        </p:nvGraphicFramePr>
        <p:xfrm>
          <a:off x="403906" y="1763196"/>
          <a:ext cx="11384188" cy="2610556"/>
        </p:xfrm>
        <a:graphic>
          <a:graphicData uri="http://schemas.openxmlformats.org/drawingml/2006/table">
            <a:tbl>
              <a:tblPr firstRow="1" bandRow="1">
                <a:tableStyleId>{5C22544A-7EE6-4342-B048-85BDC9FD1C3A}</a:tableStyleId>
              </a:tblPr>
              <a:tblGrid>
                <a:gridCol w="1445086">
                  <a:extLst>
                    <a:ext uri="{9D8B030D-6E8A-4147-A177-3AD203B41FA5}">
                      <a16:colId xmlns:a16="http://schemas.microsoft.com/office/drawing/2014/main" val="296632467"/>
                    </a:ext>
                  </a:extLst>
                </a:gridCol>
                <a:gridCol w="3973580">
                  <a:extLst>
                    <a:ext uri="{9D8B030D-6E8A-4147-A177-3AD203B41FA5}">
                      <a16:colId xmlns:a16="http://schemas.microsoft.com/office/drawing/2014/main" val="1118321986"/>
                    </a:ext>
                  </a:extLst>
                </a:gridCol>
                <a:gridCol w="5965522">
                  <a:extLst>
                    <a:ext uri="{9D8B030D-6E8A-4147-A177-3AD203B41FA5}">
                      <a16:colId xmlns:a16="http://schemas.microsoft.com/office/drawing/2014/main" val="1629685487"/>
                    </a:ext>
                  </a:extLst>
                </a:gridCol>
              </a:tblGrid>
              <a:tr h="415996">
                <a:tc>
                  <a:txBody>
                    <a:bodyPr/>
                    <a:lstStyle/>
                    <a:p>
                      <a:pPr algn="ctr"/>
                      <a:r>
                        <a:rPr lang="en-US">
                          <a:latin typeface="Lato" panose="020F0502020204030203" pitchFamily="34" charset="0"/>
                          <a:ea typeface="Lato" panose="020F0502020204030203" pitchFamily="34" charset="0"/>
                          <a:cs typeface="Lato" panose="020F0502020204030203" pitchFamily="34" charset="0"/>
                        </a:rPr>
                        <a:t>Thông số</a:t>
                      </a:r>
                    </a:p>
                  </a:txBody>
                  <a:tcPr/>
                </a:tc>
                <a:tc>
                  <a:txBody>
                    <a:bodyPr/>
                    <a:lstStyle/>
                    <a:p>
                      <a:pPr algn="ctr"/>
                      <a:r>
                        <a:rPr lang="en-US">
                          <a:latin typeface="Lato" panose="020F0502020204030203" pitchFamily="34" charset="0"/>
                          <a:ea typeface="Lato" panose="020F0502020204030203" pitchFamily="34" charset="0"/>
                          <a:cs typeface="Lato" panose="020F0502020204030203" pitchFamily="34" charset="0"/>
                        </a:rPr>
                        <a:t>Giá trị</a:t>
                      </a:r>
                    </a:p>
                  </a:txBody>
                  <a:tcPr/>
                </a:tc>
                <a:tc>
                  <a:txBody>
                    <a:bodyPr/>
                    <a:lstStyle/>
                    <a:p>
                      <a:pPr algn="l"/>
                      <a:r>
                        <a:rPr lang="en-US">
                          <a:latin typeface="Lato" panose="020F0502020204030203" pitchFamily="34" charset="0"/>
                          <a:ea typeface="Lato" panose="020F0502020204030203" pitchFamily="34" charset="0"/>
                          <a:cs typeface="Lato" panose="020F0502020204030203" pitchFamily="34" charset="0"/>
                        </a:rPr>
                        <a:t>Đánh giá kết quả</a:t>
                      </a:r>
                    </a:p>
                  </a:txBody>
                  <a:tcPr/>
                </a:tc>
                <a:extLst>
                  <a:ext uri="{0D108BD9-81ED-4DB2-BD59-A6C34878D82A}">
                    <a16:rowId xmlns:a16="http://schemas.microsoft.com/office/drawing/2014/main" val="3795084801"/>
                  </a:ext>
                </a:extLst>
              </a:tr>
              <a:tr h="421773">
                <a:tc>
                  <a:txBody>
                    <a:bodyPr/>
                    <a:lstStyle/>
                    <a:p>
                      <a:pPr algn="ctr"/>
                      <a:r>
                        <a:rPr lang="en-US">
                          <a:latin typeface="Lato" panose="020F0502020204030203" pitchFamily="34" charset="0"/>
                          <a:ea typeface="Lato" panose="020F0502020204030203" pitchFamily="34" charset="0"/>
                          <a:cs typeface="Lato" panose="020F0502020204030203" pitchFamily="34" charset="0"/>
                        </a:rPr>
                        <a:t>RSSI</a:t>
                      </a: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Từ -20dBm đến -26dBm</a:t>
                      </a:r>
                    </a:p>
                  </a:txBody>
                  <a:tcPr/>
                </a:tc>
                <a:tc>
                  <a:txBody>
                    <a:bodyPr/>
                    <a:lstStyle/>
                    <a:p>
                      <a:pPr algn="just"/>
                      <a:r>
                        <a:rPr lang="en-US">
                          <a:latin typeface="Lato" panose="020F0502020204030203" pitchFamily="34" charset="0"/>
                          <a:ea typeface="Lato" panose="020F0502020204030203" pitchFamily="34" charset="0"/>
                          <a:cs typeface="Lato" panose="020F0502020204030203" pitchFamily="34" charset="0"/>
                        </a:rPr>
                        <a:t>Giá trị rất tốt trong quá trình tín hiệu được truyền mạnh và ổn định.</a:t>
                      </a:r>
                    </a:p>
                  </a:txBody>
                  <a:tcPr/>
                </a:tc>
                <a:extLst>
                  <a:ext uri="{0D108BD9-81ED-4DB2-BD59-A6C34878D82A}">
                    <a16:rowId xmlns:a16="http://schemas.microsoft.com/office/drawing/2014/main" val="2527781255"/>
                  </a:ext>
                </a:extLst>
              </a:tr>
              <a:tr h="421773">
                <a:tc>
                  <a:txBody>
                    <a:bodyPr/>
                    <a:lstStyle/>
                    <a:p>
                      <a:pPr algn="ctr"/>
                      <a:r>
                        <a:rPr lang="en-US">
                          <a:latin typeface="Lato" panose="020F0502020204030203" pitchFamily="34" charset="0"/>
                          <a:ea typeface="Lato" panose="020F0502020204030203" pitchFamily="34" charset="0"/>
                          <a:cs typeface="Lato" panose="020F0502020204030203" pitchFamily="34" charset="0"/>
                        </a:rPr>
                        <a:t>SNR</a:t>
                      </a: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Từ 9dB đến 13.5dB</a:t>
                      </a:r>
                    </a:p>
                  </a:txBody>
                  <a:tcPr/>
                </a:tc>
                <a:tc>
                  <a:txBody>
                    <a:bodyPr/>
                    <a:lstStyle/>
                    <a:p>
                      <a:pPr algn="just"/>
                      <a:r>
                        <a:rPr lang="en-US">
                          <a:latin typeface="Lato" panose="020F0502020204030203" pitchFamily="34" charset="0"/>
                          <a:ea typeface="Lato" panose="020F0502020204030203" pitchFamily="34" charset="0"/>
                          <a:cs typeface="Lato" panose="020F0502020204030203" pitchFamily="34" charset="0"/>
                        </a:rPr>
                        <a:t>Rất lớn cho thấy tỉ lệ lỗi rất nhỏ</a:t>
                      </a:r>
                      <a:r>
                        <a:rPr lang="vi-VN">
                          <a:latin typeface="Lato" panose="020F0502020204030203" pitchFamily="34" charset="0"/>
                          <a:ea typeface="Lato" panose="020F0502020204030203" pitchFamily="34" charset="0"/>
                          <a:cs typeface="Lato" panose="020F0502020204030203" pitchFamily="34" charset="0"/>
                        </a:rPr>
                        <a:t>, hầu như không có lỗi</a:t>
                      </a:r>
                      <a:r>
                        <a:rPr lang="en-US">
                          <a:latin typeface="Lato" panose="020F0502020204030203" pitchFamily="34" charset="0"/>
                          <a:ea typeface="Lato" panose="020F0502020204030203" pitchFamily="34" charset="0"/>
                          <a:cs typeface="Lato" panose="020F0502020204030203" pitchFamily="34" charset="0"/>
                        </a:rPr>
                        <a:t>, </a:t>
                      </a:r>
                      <a:r>
                        <a:rPr lang="vi-VN">
                          <a:latin typeface="Lato" panose="020F0502020204030203" pitchFamily="34" charset="0"/>
                          <a:ea typeface="Lato" panose="020F0502020204030203" pitchFamily="34" charset="0"/>
                          <a:cs typeface="Lato" panose="020F0502020204030203" pitchFamily="34" charset="0"/>
                        </a:rPr>
                        <a:t>tín hiệu rõ ràng và dễ dàng được giải mã.</a:t>
                      </a:r>
                      <a:endParaRPr lang="en-US">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939027650"/>
                  </a:ext>
                </a:extLst>
              </a:tr>
              <a:tr h="421773">
                <a:tc>
                  <a:txBody>
                    <a:bodyPr/>
                    <a:lstStyle/>
                    <a:p>
                      <a:pPr algn="ctr"/>
                      <a:r>
                        <a:rPr lang="en-US">
                          <a:latin typeface="Lato" panose="020F0502020204030203" pitchFamily="34" charset="0"/>
                          <a:ea typeface="Lato" panose="020F0502020204030203" pitchFamily="34" charset="0"/>
                          <a:cs typeface="Lato" panose="020F0502020204030203" pitchFamily="34" charset="0"/>
                        </a:rPr>
                        <a:t>Rate</a:t>
                      </a:r>
                    </a:p>
                  </a:txBody>
                  <a:tcPr/>
                </a:tc>
                <a:tc>
                  <a:txBody>
                    <a:bodyPr/>
                    <a:lstStyle/>
                    <a:p>
                      <a:pPr algn="just"/>
                      <a:r>
                        <a:rPr lang="en-US">
                          <a:latin typeface="Lato" panose="020F0502020204030203" pitchFamily="34" charset="0"/>
                          <a:ea typeface="Lato" panose="020F0502020204030203" pitchFamily="34" charset="0"/>
                          <a:cs typeface="Lato" panose="020F0502020204030203" pitchFamily="34" charset="0"/>
                        </a:rPr>
                        <a:t>Khoảng 0.7bps đối với trường hợp truyền bit</a:t>
                      </a:r>
                    </a:p>
                  </a:txBody>
                  <a:tcPr/>
                </a:tc>
                <a:tc>
                  <a:txBody>
                    <a:bodyPr/>
                    <a:lstStyle/>
                    <a:p>
                      <a:pPr algn="just"/>
                      <a:r>
                        <a:rPr lang="en-US">
                          <a:latin typeface="Lato" panose="020F0502020204030203" pitchFamily="34" charset="0"/>
                          <a:ea typeface="Lato" panose="020F0502020204030203" pitchFamily="34" charset="0"/>
                          <a:cs typeface="Lato" panose="020F0502020204030203" pitchFamily="34" charset="0"/>
                        </a:rPr>
                        <a:t>Thấp do hệ số trải phổ lớn (SF = 12) và do gói tin còn bao gồm preamble, header, và payload 1 bit, làm giảm tốc độ truyền bit.</a:t>
                      </a:r>
                    </a:p>
                  </a:txBody>
                  <a:tcPr/>
                </a:tc>
                <a:extLst>
                  <a:ext uri="{0D108BD9-81ED-4DB2-BD59-A6C34878D82A}">
                    <a16:rowId xmlns:a16="http://schemas.microsoft.com/office/drawing/2014/main" val="879835546"/>
                  </a:ext>
                </a:extLst>
              </a:tr>
            </a:tbl>
          </a:graphicData>
        </a:graphic>
      </p:graphicFrame>
      <p:sp>
        <p:nvSpPr>
          <p:cNvPr id="5" name="Content Placeholder 2">
            <a:extLst>
              <a:ext uri="{FF2B5EF4-FFF2-40B4-BE49-F238E27FC236}">
                <a16:creationId xmlns:a16="http://schemas.microsoft.com/office/drawing/2014/main" id="{9EE6EBA5-7DBC-3F6F-B671-DE37D63A5881}"/>
              </a:ext>
            </a:extLst>
          </p:cNvPr>
          <p:cNvSpPr txBox="1">
            <a:spLocks/>
          </p:cNvSpPr>
          <p:nvPr/>
        </p:nvSpPr>
        <p:spPr>
          <a:xfrm>
            <a:off x="338735" y="4421569"/>
            <a:ext cx="11449359" cy="8591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n-US" sz="2000"/>
              <a:t>→ Nếu muốn truyền ở các khoảng cách xa hơn, hoặc truyền trong môi trường ổn định mà tín hiệu vẫn giữ được sự ổn định. Cần thay đổi kiểu anten, chiều cao anten so với mặt đất cùng các thông số khác.</a:t>
            </a:r>
          </a:p>
        </p:txBody>
      </p:sp>
    </p:spTree>
    <p:extLst>
      <p:ext uri="{BB962C8B-B14F-4D97-AF65-F5344CB8AC3E}">
        <p14:creationId xmlns:p14="http://schemas.microsoft.com/office/powerpoint/2010/main" val="460393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C345A-1452-2F55-D8D1-04E870A08D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12DCA3-F15B-0C35-C214-050F0AD55D98}"/>
              </a:ext>
            </a:extLst>
          </p:cNvPr>
          <p:cNvSpPr>
            <a:spLocks noGrp="1"/>
          </p:cNvSpPr>
          <p:nvPr>
            <p:ph type="title"/>
          </p:nvPr>
        </p:nvSpPr>
        <p:spPr/>
        <p:txBody>
          <a:bodyPr/>
          <a:lstStyle/>
          <a:p>
            <a:r>
              <a:rPr lang="en-US"/>
              <a:t>4. Kết quả của các kịch bản kiểm thử </a:t>
            </a:r>
          </a:p>
        </p:txBody>
      </p:sp>
      <p:sp>
        <p:nvSpPr>
          <p:cNvPr id="4" name="Slide Number Placeholder 3">
            <a:extLst>
              <a:ext uri="{FF2B5EF4-FFF2-40B4-BE49-F238E27FC236}">
                <a16:creationId xmlns:a16="http://schemas.microsoft.com/office/drawing/2014/main" id="{2FF4772C-5164-1B26-5A37-32825FBAE822}"/>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10" name="Content Placeholder 2">
            <a:extLst>
              <a:ext uri="{FF2B5EF4-FFF2-40B4-BE49-F238E27FC236}">
                <a16:creationId xmlns:a16="http://schemas.microsoft.com/office/drawing/2014/main" id="{B25B6E62-2BD6-3514-D160-5809C5FE97B3}"/>
              </a:ext>
            </a:extLst>
          </p:cNvPr>
          <p:cNvSpPr>
            <a:spLocks noGrp="1"/>
          </p:cNvSpPr>
          <p:nvPr>
            <p:ph sz="quarter" idx="13"/>
          </p:nvPr>
        </p:nvSpPr>
        <p:spPr>
          <a:xfrm>
            <a:off x="338735" y="856265"/>
            <a:ext cx="6838442" cy="1167973"/>
          </a:xfrm>
        </p:spPr>
        <p:txBody>
          <a:bodyPr/>
          <a:lstStyle/>
          <a:p>
            <a:pPr marL="0" indent="0">
              <a:buNone/>
            </a:pPr>
            <a:r>
              <a:rPr lang="en-US" sz="2000" b="1" i="1"/>
              <a:t>4.2. Kết quả đo tại khoảng cách lớn hơn 1m</a:t>
            </a:r>
          </a:p>
          <a:p>
            <a:pPr marL="0" indent="0">
              <a:buNone/>
            </a:pPr>
            <a:r>
              <a:rPr lang="en-US" sz="2000" i="1"/>
              <a:t>a. Kịch bản 1: </a:t>
            </a:r>
            <a:r>
              <a:rPr lang="en-US" sz="2000"/>
              <a:t>Truyền từng bit 0-1 xen kẽ nhau với chu kỳ 1s</a:t>
            </a:r>
          </a:p>
        </p:txBody>
      </p:sp>
      <p:sp>
        <p:nvSpPr>
          <p:cNvPr id="9" name="Content Placeholder 2">
            <a:extLst>
              <a:ext uri="{FF2B5EF4-FFF2-40B4-BE49-F238E27FC236}">
                <a16:creationId xmlns:a16="http://schemas.microsoft.com/office/drawing/2014/main" id="{432A4725-2A7D-80DC-4D8A-90DE4B5ACEE1}"/>
              </a:ext>
            </a:extLst>
          </p:cNvPr>
          <p:cNvSpPr txBox="1">
            <a:spLocks/>
          </p:cNvSpPr>
          <p:nvPr/>
        </p:nvSpPr>
        <p:spPr>
          <a:xfrm>
            <a:off x="2188253" y="5190096"/>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a) Bên truyền</a:t>
            </a:r>
          </a:p>
        </p:txBody>
      </p:sp>
      <p:sp>
        <p:nvSpPr>
          <p:cNvPr id="11" name="Content Placeholder 2">
            <a:extLst>
              <a:ext uri="{FF2B5EF4-FFF2-40B4-BE49-F238E27FC236}">
                <a16:creationId xmlns:a16="http://schemas.microsoft.com/office/drawing/2014/main" id="{64A986A4-465A-07A4-A665-F0A90A56FD49}"/>
              </a:ext>
            </a:extLst>
          </p:cNvPr>
          <p:cNvSpPr txBox="1">
            <a:spLocks/>
          </p:cNvSpPr>
          <p:nvPr/>
        </p:nvSpPr>
        <p:spPr>
          <a:xfrm>
            <a:off x="8171906" y="5190096"/>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b) Bên nhận</a:t>
            </a:r>
          </a:p>
        </p:txBody>
      </p:sp>
      <p:sp>
        <p:nvSpPr>
          <p:cNvPr id="3" name="Content Placeholder 2">
            <a:extLst>
              <a:ext uri="{FF2B5EF4-FFF2-40B4-BE49-F238E27FC236}">
                <a16:creationId xmlns:a16="http://schemas.microsoft.com/office/drawing/2014/main" id="{7C0CAAE6-2610-ED8B-BCED-257C085818AE}"/>
              </a:ext>
            </a:extLst>
          </p:cNvPr>
          <p:cNvSpPr txBox="1">
            <a:spLocks/>
          </p:cNvSpPr>
          <p:nvPr/>
        </p:nvSpPr>
        <p:spPr>
          <a:xfrm>
            <a:off x="2231316" y="5626194"/>
            <a:ext cx="7729368"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Hình 11. Kết quả kiểm thử tại khoảng cách 8m với bit truyền là 0</a:t>
            </a:r>
          </a:p>
        </p:txBody>
      </p:sp>
      <p:pic>
        <p:nvPicPr>
          <p:cNvPr id="7" name="Picture 6">
            <a:extLst>
              <a:ext uri="{FF2B5EF4-FFF2-40B4-BE49-F238E27FC236}">
                <a16:creationId xmlns:a16="http://schemas.microsoft.com/office/drawing/2014/main" id="{1AF0ABF2-7FD6-BD98-A612-66BC8EE571D5}"/>
              </a:ext>
            </a:extLst>
          </p:cNvPr>
          <p:cNvPicPr>
            <a:picLocks noChangeAspect="1"/>
          </p:cNvPicPr>
          <p:nvPr/>
        </p:nvPicPr>
        <p:blipFill>
          <a:blip r:embed="rId3"/>
          <a:srcRect t="53333" b="15689"/>
          <a:stretch>
            <a:fillRect/>
          </a:stretch>
        </p:blipFill>
        <p:spPr>
          <a:xfrm>
            <a:off x="890794" y="1732047"/>
            <a:ext cx="4564125" cy="3240000"/>
          </a:xfrm>
          <a:prstGeom prst="rect">
            <a:avLst/>
          </a:prstGeom>
        </p:spPr>
      </p:pic>
      <p:pic>
        <p:nvPicPr>
          <p:cNvPr id="14" name="Picture 13">
            <a:extLst>
              <a:ext uri="{FF2B5EF4-FFF2-40B4-BE49-F238E27FC236}">
                <a16:creationId xmlns:a16="http://schemas.microsoft.com/office/drawing/2014/main" id="{6FB4D999-9A12-B93B-72DD-DDA4FE1A39B9}"/>
              </a:ext>
            </a:extLst>
          </p:cNvPr>
          <p:cNvPicPr>
            <a:picLocks noChangeAspect="1"/>
          </p:cNvPicPr>
          <p:nvPr/>
        </p:nvPicPr>
        <p:blipFill>
          <a:blip r:embed="rId3"/>
          <a:srcRect t="9642" r="359" b="57639"/>
          <a:stretch>
            <a:fillRect/>
          </a:stretch>
        </p:blipFill>
        <p:spPr>
          <a:xfrm>
            <a:off x="7003679" y="1732047"/>
            <a:ext cx="4305661" cy="3240000"/>
          </a:xfrm>
          <a:prstGeom prst="rect">
            <a:avLst/>
          </a:prstGeom>
        </p:spPr>
      </p:pic>
    </p:spTree>
    <p:extLst>
      <p:ext uri="{BB962C8B-B14F-4D97-AF65-F5344CB8AC3E}">
        <p14:creationId xmlns:p14="http://schemas.microsoft.com/office/powerpoint/2010/main" val="356845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4719D-A86F-E047-27D6-D089E46B79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58FD5-49A7-2A44-9384-EBED269468B3}"/>
              </a:ext>
            </a:extLst>
          </p:cNvPr>
          <p:cNvSpPr>
            <a:spLocks noGrp="1"/>
          </p:cNvSpPr>
          <p:nvPr>
            <p:ph type="title"/>
          </p:nvPr>
        </p:nvSpPr>
        <p:spPr/>
        <p:txBody>
          <a:bodyPr/>
          <a:lstStyle/>
          <a:p>
            <a:r>
              <a:rPr lang="en-US"/>
              <a:t>4. Kết quả của các kịch bản kiểm thử </a:t>
            </a:r>
          </a:p>
        </p:txBody>
      </p:sp>
      <p:sp>
        <p:nvSpPr>
          <p:cNvPr id="4" name="Slide Number Placeholder 3">
            <a:extLst>
              <a:ext uri="{FF2B5EF4-FFF2-40B4-BE49-F238E27FC236}">
                <a16:creationId xmlns:a16="http://schemas.microsoft.com/office/drawing/2014/main" id="{85299FE2-E8ED-93DF-E751-1C343653FEB4}"/>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10" name="Content Placeholder 2">
            <a:extLst>
              <a:ext uri="{FF2B5EF4-FFF2-40B4-BE49-F238E27FC236}">
                <a16:creationId xmlns:a16="http://schemas.microsoft.com/office/drawing/2014/main" id="{17CC8641-F926-45B7-3A89-AC7397542FF6}"/>
              </a:ext>
            </a:extLst>
          </p:cNvPr>
          <p:cNvSpPr>
            <a:spLocks noGrp="1"/>
          </p:cNvSpPr>
          <p:nvPr>
            <p:ph sz="quarter" idx="13"/>
          </p:nvPr>
        </p:nvSpPr>
        <p:spPr>
          <a:xfrm>
            <a:off x="338735" y="856265"/>
            <a:ext cx="6838442" cy="1167973"/>
          </a:xfrm>
        </p:spPr>
        <p:txBody>
          <a:bodyPr/>
          <a:lstStyle/>
          <a:p>
            <a:pPr marL="0" indent="0">
              <a:buNone/>
            </a:pPr>
            <a:r>
              <a:rPr lang="en-US" sz="2000" b="1" i="1"/>
              <a:t>4.2. Kết quả đo tại khoảng cách lớn hơn 1m</a:t>
            </a:r>
          </a:p>
          <a:p>
            <a:pPr marL="0" indent="0">
              <a:buNone/>
            </a:pPr>
            <a:r>
              <a:rPr lang="en-US" sz="2000" i="1"/>
              <a:t>b. Kịch bản 2: </a:t>
            </a:r>
            <a:r>
              <a:rPr lang="en-US" sz="2000"/>
              <a:t>Truyền một chuỗi với chu kỳ 2s</a:t>
            </a:r>
          </a:p>
        </p:txBody>
      </p:sp>
      <p:sp>
        <p:nvSpPr>
          <p:cNvPr id="9" name="Content Placeholder 2">
            <a:extLst>
              <a:ext uri="{FF2B5EF4-FFF2-40B4-BE49-F238E27FC236}">
                <a16:creationId xmlns:a16="http://schemas.microsoft.com/office/drawing/2014/main" id="{6965EC07-E456-0AD2-E8CB-9F12512A3C5D}"/>
              </a:ext>
            </a:extLst>
          </p:cNvPr>
          <p:cNvSpPr txBox="1">
            <a:spLocks/>
          </p:cNvSpPr>
          <p:nvPr/>
        </p:nvSpPr>
        <p:spPr>
          <a:xfrm>
            <a:off x="2188253" y="5190096"/>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a) Bên truyền</a:t>
            </a:r>
          </a:p>
        </p:txBody>
      </p:sp>
      <p:sp>
        <p:nvSpPr>
          <p:cNvPr id="11" name="Content Placeholder 2">
            <a:extLst>
              <a:ext uri="{FF2B5EF4-FFF2-40B4-BE49-F238E27FC236}">
                <a16:creationId xmlns:a16="http://schemas.microsoft.com/office/drawing/2014/main" id="{8122490D-3948-69E5-4D6F-9A2D7DF488C1}"/>
              </a:ext>
            </a:extLst>
          </p:cNvPr>
          <p:cNvSpPr txBox="1">
            <a:spLocks/>
          </p:cNvSpPr>
          <p:nvPr/>
        </p:nvSpPr>
        <p:spPr>
          <a:xfrm>
            <a:off x="8171906" y="5190096"/>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b) Bên nhận</a:t>
            </a:r>
          </a:p>
        </p:txBody>
      </p:sp>
      <p:sp>
        <p:nvSpPr>
          <p:cNvPr id="3" name="Content Placeholder 2">
            <a:extLst>
              <a:ext uri="{FF2B5EF4-FFF2-40B4-BE49-F238E27FC236}">
                <a16:creationId xmlns:a16="http://schemas.microsoft.com/office/drawing/2014/main" id="{DBF47C30-FC26-FE6F-941D-4437102A5161}"/>
              </a:ext>
            </a:extLst>
          </p:cNvPr>
          <p:cNvSpPr txBox="1">
            <a:spLocks/>
          </p:cNvSpPr>
          <p:nvPr/>
        </p:nvSpPr>
        <p:spPr>
          <a:xfrm>
            <a:off x="3623069" y="5626194"/>
            <a:ext cx="4945861" cy="7555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Hình 12. Kết quả kiểm thử tại khoảng cách 8m với gói tin truyền là chuỗi “Hello World”</a:t>
            </a:r>
          </a:p>
        </p:txBody>
      </p:sp>
      <p:pic>
        <p:nvPicPr>
          <p:cNvPr id="6146" name="Picture 2" descr="Không có mô tả.">
            <a:extLst>
              <a:ext uri="{FF2B5EF4-FFF2-40B4-BE49-F238E27FC236}">
                <a16:creationId xmlns:a16="http://schemas.microsoft.com/office/drawing/2014/main" id="{6F08A372-FC20-EB09-C48F-3FDFAE5BED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01" t="2917" r="10683" b="24321"/>
          <a:stretch>
            <a:fillRect/>
          </a:stretch>
        </p:blipFill>
        <p:spPr bwMode="auto">
          <a:xfrm>
            <a:off x="741545" y="1741384"/>
            <a:ext cx="4862623" cy="324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Không có mô tả.">
            <a:extLst>
              <a:ext uri="{FF2B5EF4-FFF2-40B4-BE49-F238E27FC236}">
                <a16:creationId xmlns:a16="http://schemas.microsoft.com/office/drawing/2014/main" id="{D24CE4E7-D29C-9917-68DE-FA176DED19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41" t="20139" r="27408" b="17639"/>
          <a:stretch>
            <a:fillRect/>
          </a:stretch>
        </p:blipFill>
        <p:spPr bwMode="auto">
          <a:xfrm rot="16200000">
            <a:off x="7536510" y="963577"/>
            <a:ext cx="3240000" cy="4795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704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C587F-A274-2AB5-A51E-9FD6845F2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79C7B-ADB6-BE7C-61E2-99DACCC5B586}"/>
              </a:ext>
            </a:extLst>
          </p:cNvPr>
          <p:cNvSpPr>
            <a:spLocks noGrp="1"/>
          </p:cNvSpPr>
          <p:nvPr>
            <p:ph type="title"/>
          </p:nvPr>
        </p:nvSpPr>
        <p:spPr/>
        <p:txBody>
          <a:bodyPr/>
          <a:lstStyle/>
          <a:p>
            <a:r>
              <a:rPr lang="en-US"/>
              <a:t>4. Kết quả của các kịch bản kiểm thử </a:t>
            </a:r>
          </a:p>
        </p:txBody>
      </p:sp>
      <p:sp>
        <p:nvSpPr>
          <p:cNvPr id="4" name="Slide Number Placeholder 3">
            <a:extLst>
              <a:ext uri="{FF2B5EF4-FFF2-40B4-BE49-F238E27FC236}">
                <a16:creationId xmlns:a16="http://schemas.microsoft.com/office/drawing/2014/main" id="{C413E7FB-4A05-A555-5D0B-E8D426374277}"/>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10" name="Content Placeholder 2">
            <a:extLst>
              <a:ext uri="{FF2B5EF4-FFF2-40B4-BE49-F238E27FC236}">
                <a16:creationId xmlns:a16="http://schemas.microsoft.com/office/drawing/2014/main" id="{714815D2-B47F-2113-A62F-15EB60425632}"/>
              </a:ext>
            </a:extLst>
          </p:cNvPr>
          <p:cNvSpPr>
            <a:spLocks noGrp="1"/>
          </p:cNvSpPr>
          <p:nvPr>
            <p:ph sz="quarter" idx="13"/>
          </p:nvPr>
        </p:nvSpPr>
        <p:spPr>
          <a:xfrm>
            <a:off x="338734" y="856266"/>
            <a:ext cx="11514528" cy="861520"/>
          </a:xfrm>
        </p:spPr>
        <p:txBody>
          <a:bodyPr/>
          <a:lstStyle/>
          <a:p>
            <a:pPr marL="0" indent="0">
              <a:buNone/>
            </a:pPr>
            <a:r>
              <a:rPr lang="en-US" sz="2000" b="1" i="1"/>
              <a:t>4.2. Kết quả đo tại khoảng cách lớn hơn 1m</a:t>
            </a:r>
          </a:p>
          <a:p>
            <a:pPr marL="0" indent="0">
              <a:buNone/>
            </a:pPr>
            <a:r>
              <a:rPr lang="en-US" sz="2000" i="1"/>
              <a:t>c. Kịch bản 3: </a:t>
            </a:r>
            <a:r>
              <a:rPr lang="en-US" sz="2000"/>
              <a:t>Truyền một chuỗi với chu kỳ 2s với nhiều vật cản (tường bê tông, …)</a:t>
            </a:r>
          </a:p>
        </p:txBody>
      </p:sp>
      <p:sp>
        <p:nvSpPr>
          <p:cNvPr id="9" name="Content Placeholder 2">
            <a:extLst>
              <a:ext uri="{FF2B5EF4-FFF2-40B4-BE49-F238E27FC236}">
                <a16:creationId xmlns:a16="http://schemas.microsoft.com/office/drawing/2014/main" id="{43184CA6-2315-2728-595D-508EC6C142FB}"/>
              </a:ext>
            </a:extLst>
          </p:cNvPr>
          <p:cNvSpPr txBox="1">
            <a:spLocks/>
          </p:cNvSpPr>
          <p:nvPr/>
        </p:nvSpPr>
        <p:spPr>
          <a:xfrm>
            <a:off x="4141291" y="5007521"/>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a) Bên truyền</a:t>
            </a:r>
          </a:p>
        </p:txBody>
      </p:sp>
      <p:sp>
        <p:nvSpPr>
          <p:cNvPr id="11" name="Content Placeholder 2">
            <a:extLst>
              <a:ext uri="{FF2B5EF4-FFF2-40B4-BE49-F238E27FC236}">
                <a16:creationId xmlns:a16="http://schemas.microsoft.com/office/drawing/2014/main" id="{F36DBCDD-D091-C1B1-D544-ABA975B1B3E2}"/>
              </a:ext>
            </a:extLst>
          </p:cNvPr>
          <p:cNvSpPr txBox="1">
            <a:spLocks/>
          </p:cNvSpPr>
          <p:nvPr/>
        </p:nvSpPr>
        <p:spPr>
          <a:xfrm>
            <a:off x="6202104" y="5015539"/>
            <a:ext cx="196920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b) Bên nhận</a:t>
            </a:r>
          </a:p>
        </p:txBody>
      </p:sp>
      <p:sp>
        <p:nvSpPr>
          <p:cNvPr id="3" name="Content Placeholder 2">
            <a:extLst>
              <a:ext uri="{FF2B5EF4-FFF2-40B4-BE49-F238E27FC236}">
                <a16:creationId xmlns:a16="http://schemas.microsoft.com/office/drawing/2014/main" id="{6DAF30A4-A79B-BAAA-7609-95346544FC6F}"/>
              </a:ext>
            </a:extLst>
          </p:cNvPr>
          <p:cNvSpPr txBox="1">
            <a:spLocks/>
          </p:cNvSpPr>
          <p:nvPr/>
        </p:nvSpPr>
        <p:spPr>
          <a:xfrm>
            <a:off x="2768797" y="5408145"/>
            <a:ext cx="6654406" cy="7555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latin typeface="Arial" panose="020B0604020202020204" pitchFamily="34" charset="0"/>
                <a:cs typeface="Arial" panose="020B0604020202020204" pitchFamily="34" charset="0"/>
              </a:rPr>
              <a:t>Hình 13. Kết quả kiểm thử khi truyền từ phòng C7-E811 đến phòng C7-E410 với gói tin truyền là chuỗi “Hello World”</a:t>
            </a:r>
          </a:p>
        </p:txBody>
      </p:sp>
      <p:pic>
        <p:nvPicPr>
          <p:cNvPr id="6" name="Picture 5">
            <a:extLst>
              <a:ext uri="{FF2B5EF4-FFF2-40B4-BE49-F238E27FC236}">
                <a16:creationId xmlns:a16="http://schemas.microsoft.com/office/drawing/2014/main" id="{73139330-53CC-5F12-D694-B3077DE98283}"/>
              </a:ext>
            </a:extLst>
          </p:cNvPr>
          <p:cNvPicPr>
            <a:picLocks noChangeAspect="1"/>
          </p:cNvPicPr>
          <p:nvPr/>
        </p:nvPicPr>
        <p:blipFill>
          <a:blip r:embed="rId3"/>
          <a:srcRect t="10123" b="54167"/>
          <a:stretch>
            <a:fillRect/>
          </a:stretch>
        </p:blipFill>
        <p:spPr>
          <a:xfrm>
            <a:off x="4080989" y="1717785"/>
            <a:ext cx="4030022" cy="3297754"/>
          </a:xfrm>
          <a:prstGeom prst="rect">
            <a:avLst/>
          </a:prstGeom>
        </p:spPr>
      </p:pic>
    </p:spTree>
    <p:extLst>
      <p:ext uri="{BB962C8B-B14F-4D97-AF65-F5344CB8AC3E}">
        <p14:creationId xmlns:p14="http://schemas.microsoft.com/office/powerpoint/2010/main" val="2529845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3ED51-2742-8EC7-2E71-CAF5B1D21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9563D5-5746-DBBE-817D-68DD55E1FFA0}"/>
              </a:ext>
            </a:extLst>
          </p:cNvPr>
          <p:cNvSpPr>
            <a:spLocks noGrp="1"/>
          </p:cNvSpPr>
          <p:nvPr>
            <p:ph type="title"/>
          </p:nvPr>
        </p:nvSpPr>
        <p:spPr/>
        <p:txBody>
          <a:bodyPr/>
          <a:lstStyle/>
          <a:p>
            <a:r>
              <a:rPr lang="en-US"/>
              <a:t>4. Kết quả của các kịch bản kiểm thử </a:t>
            </a:r>
          </a:p>
        </p:txBody>
      </p:sp>
      <p:sp>
        <p:nvSpPr>
          <p:cNvPr id="4" name="Slide Number Placeholder 3">
            <a:extLst>
              <a:ext uri="{FF2B5EF4-FFF2-40B4-BE49-F238E27FC236}">
                <a16:creationId xmlns:a16="http://schemas.microsoft.com/office/drawing/2014/main" id="{13A8ED47-97C0-A5EE-7BF5-21EE54A1BBF3}"/>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10" name="Content Placeholder 2">
            <a:extLst>
              <a:ext uri="{FF2B5EF4-FFF2-40B4-BE49-F238E27FC236}">
                <a16:creationId xmlns:a16="http://schemas.microsoft.com/office/drawing/2014/main" id="{97B26A55-7DB0-5C8B-80F7-7D1B3ACEBE7A}"/>
              </a:ext>
            </a:extLst>
          </p:cNvPr>
          <p:cNvSpPr>
            <a:spLocks noGrp="1"/>
          </p:cNvSpPr>
          <p:nvPr>
            <p:ph sz="quarter" idx="13"/>
          </p:nvPr>
        </p:nvSpPr>
        <p:spPr>
          <a:xfrm>
            <a:off x="338734" y="856265"/>
            <a:ext cx="11384187" cy="1167973"/>
          </a:xfrm>
        </p:spPr>
        <p:txBody>
          <a:bodyPr/>
          <a:lstStyle/>
          <a:p>
            <a:pPr marL="0" indent="0">
              <a:buNone/>
            </a:pPr>
            <a:r>
              <a:rPr lang="en-US" sz="2000" b="1" i="1"/>
              <a:t>4.2. Kết quả đo tại khoảng cách lớn hơn 1m</a:t>
            </a:r>
          </a:p>
          <a:p>
            <a:pPr marL="0" indent="0">
              <a:buNone/>
            </a:pPr>
            <a:r>
              <a:rPr lang="en-US" sz="2000"/>
              <a:t>→ Đánh giá các thông số khi kiểm thử ở khoảng cách lớn hơn 1m</a:t>
            </a:r>
          </a:p>
        </p:txBody>
      </p:sp>
      <p:graphicFrame>
        <p:nvGraphicFramePr>
          <p:cNvPr id="3" name="Table 2">
            <a:extLst>
              <a:ext uri="{FF2B5EF4-FFF2-40B4-BE49-F238E27FC236}">
                <a16:creationId xmlns:a16="http://schemas.microsoft.com/office/drawing/2014/main" id="{4A2A92FD-4811-FFCF-1E8C-6DE5524F139B}"/>
              </a:ext>
            </a:extLst>
          </p:cNvPr>
          <p:cNvGraphicFramePr>
            <a:graphicFrameLocks noGrp="1"/>
          </p:cNvGraphicFramePr>
          <p:nvPr>
            <p:extLst>
              <p:ext uri="{D42A27DB-BD31-4B8C-83A1-F6EECF244321}">
                <p14:modId xmlns:p14="http://schemas.microsoft.com/office/powerpoint/2010/main" val="3378961166"/>
              </p:ext>
            </p:extLst>
          </p:nvPr>
        </p:nvGraphicFramePr>
        <p:xfrm>
          <a:off x="371319" y="1753364"/>
          <a:ext cx="11384188" cy="3707836"/>
        </p:xfrm>
        <a:graphic>
          <a:graphicData uri="http://schemas.openxmlformats.org/drawingml/2006/table">
            <a:tbl>
              <a:tblPr firstRow="1" bandRow="1">
                <a:tableStyleId>{5C22544A-7EE6-4342-B048-85BDC9FD1C3A}</a:tableStyleId>
              </a:tblPr>
              <a:tblGrid>
                <a:gridCol w="1445086">
                  <a:extLst>
                    <a:ext uri="{9D8B030D-6E8A-4147-A177-3AD203B41FA5}">
                      <a16:colId xmlns:a16="http://schemas.microsoft.com/office/drawing/2014/main" val="296632467"/>
                    </a:ext>
                  </a:extLst>
                </a:gridCol>
                <a:gridCol w="4058615">
                  <a:extLst>
                    <a:ext uri="{9D8B030D-6E8A-4147-A177-3AD203B41FA5}">
                      <a16:colId xmlns:a16="http://schemas.microsoft.com/office/drawing/2014/main" val="1118321986"/>
                    </a:ext>
                  </a:extLst>
                </a:gridCol>
                <a:gridCol w="5880487">
                  <a:extLst>
                    <a:ext uri="{9D8B030D-6E8A-4147-A177-3AD203B41FA5}">
                      <a16:colId xmlns:a16="http://schemas.microsoft.com/office/drawing/2014/main" val="1629685487"/>
                    </a:ext>
                  </a:extLst>
                </a:gridCol>
              </a:tblGrid>
              <a:tr h="415996">
                <a:tc>
                  <a:txBody>
                    <a:bodyPr/>
                    <a:lstStyle/>
                    <a:p>
                      <a:pPr algn="ctr"/>
                      <a:r>
                        <a:rPr lang="en-US">
                          <a:latin typeface="Lato" panose="020F0502020204030203" pitchFamily="34" charset="0"/>
                          <a:ea typeface="Lato" panose="020F0502020204030203" pitchFamily="34" charset="0"/>
                          <a:cs typeface="Lato" panose="020F0502020204030203" pitchFamily="34" charset="0"/>
                        </a:rPr>
                        <a:t>Thông số</a:t>
                      </a:r>
                    </a:p>
                  </a:txBody>
                  <a:tcPr/>
                </a:tc>
                <a:tc>
                  <a:txBody>
                    <a:bodyPr/>
                    <a:lstStyle/>
                    <a:p>
                      <a:pPr algn="ctr"/>
                      <a:r>
                        <a:rPr lang="en-US">
                          <a:latin typeface="Lato" panose="020F0502020204030203" pitchFamily="34" charset="0"/>
                          <a:ea typeface="Lato" panose="020F0502020204030203" pitchFamily="34" charset="0"/>
                          <a:cs typeface="Lato" panose="020F0502020204030203" pitchFamily="34" charset="0"/>
                        </a:rPr>
                        <a:t>Giá trị</a:t>
                      </a:r>
                    </a:p>
                  </a:txBody>
                  <a:tcPr/>
                </a:tc>
                <a:tc>
                  <a:txBody>
                    <a:bodyPr/>
                    <a:lstStyle/>
                    <a:p>
                      <a:pPr algn="l"/>
                      <a:r>
                        <a:rPr lang="en-US">
                          <a:latin typeface="Lato" panose="020F0502020204030203" pitchFamily="34" charset="0"/>
                          <a:ea typeface="Lato" panose="020F0502020204030203" pitchFamily="34" charset="0"/>
                          <a:cs typeface="Lato" panose="020F0502020204030203" pitchFamily="34" charset="0"/>
                        </a:rPr>
                        <a:t>Đánh giá kết quả</a:t>
                      </a:r>
                    </a:p>
                  </a:txBody>
                  <a:tcPr/>
                </a:tc>
                <a:extLst>
                  <a:ext uri="{0D108BD9-81ED-4DB2-BD59-A6C34878D82A}">
                    <a16:rowId xmlns:a16="http://schemas.microsoft.com/office/drawing/2014/main" val="3795084801"/>
                  </a:ext>
                </a:extLst>
              </a:tr>
              <a:tr h="421773">
                <a:tc>
                  <a:txBody>
                    <a:bodyPr/>
                    <a:lstStyle/>
                    <a:p>
                      <a:pPr algn="ctr"/>
                      <a:r>
                        <a:rPr lang="en-US">
                          <a:latin typeface="Lato" panose="020F0502020204030203" pitchFamily="34" charset="0"/>
                          <a:ea typeface="Lato" panose="020F0502020204030203" pitchFamily="34" charset="0"/>
                          <a:cs typeface="Lato" panose="020F0502020204030203" pitchFamily="34" charset="0"/>
                        </a:rPr>
                        <a:t>RSSI</a:t>
                      </a:r>
                    </a:p>
                  </a:txBody>
                  <a:tcPr/>
                </a:tc>
                <a:tc>
                  <a:txBody>
                    <a:bodyPr/>
                    <a:lstStyle/>
                    <a:p>
                      <a:pPr algn="just"/>
                      <a:r>
                        <a:rPr lang="en-US">
                          <a:latin typeface="Lato" panose="020F0502020204030203" pitchFamily="34" charset="0"/>
                          <a:ea typeface="Lato" panose="020F0502020204030203" pitchFamily="34" charset="0"/>
                          <a:cs typeface="Lato" panose="020F0502020204030203" pitchFamily="34" charset="0"/>
                        </a:rPr>
                        <a:t>Từ -75dBm đến -90dBm, đối với không gian có nhiều vật cản thì có thể lên đến -110dBm</a:t>
                      </a:r>
                    </a:p>
                  </a:txBody>
                  <a:tcPr/>
                </a:tc>
                <a:tc>
                  <a:txBody>
                    <a:bodyPr/>
                    <a:lstStyle/>
                    <a:p>
                      <a:pPr algn="just"/>
                      <a:r>
                        <a:rPr lang="en-US">
                          <a:latin typeface="Lato" panose="020F0502020204030203" pitchFamily="34" charset="0"/>
                          <a:ea typeface="Lato" panose="020F0502020204030203" pitchFamily="34" charset="0"/>
                          <a:cs typeface="Lato" panose="020F0502020204030203" pitchFamily="34" charset="0"/>
                        </a:rPr>
                        <a:t>Giá trị này vẫn tốt khi truyền kể cả trong môi trường có vật cản do RSSI chưa chạm đến ngưỡng nhạy.</a:t>
                      </a:r>
                    </a:p>
                  </a:txBody>
                  <a:tcPr/>
                </a:tc>
                <a:extLst>
                  <a:ext uri="{0D108BD9-81ED-4DB2-BD59-A6C34878D82A}">
                    <a16:rowId xmlns:a16="http://schemas.microsoft.com/office/drawing/2014/main" val="2527781255"/>
                  </a:ext>
                </a:extLst>
              </a:tr>
              <a:tr h="421773">
                <a:tc>
                  <a:txBody>
                    <a:bodyPr/>
                    <a:lstStyle/>
                    <a:p>
                      <a:pPr algn="ctr"/>
                      <a:r>
                        <a:rPr lang="en-US">
                          <a:latin typeface="Lato" panose="020F0502020204030203" pitchFamily="34" charset="0"/>
                          <a:ea typeface="Lato" panose="020F0502020204030203" pitchFamily="34" charset="0"/>
                          <a:cs typeface="Lato" panose="020F0502020204030203" pitchFamily="34" charset="0"/>
                        </a:rPr>
                        <a:t>SNR</a:t>
                      </a: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Từ 9dB đến 13.5dB</a:t>
                      </a:r>
                    </a:p>
                    <a:p>
                      <a:pPr algn="just"/>
                      <a:r>
                        <a:rPr lang="en-US">
                          <a:latin typeface="Lato" panose="020F0502020204030203" pitchFamily="34" charset="0"/>
                          <a:ea typeface="Lato" panose="020F0502020204030203" pitchFamily="34" charset="0"/>
                          <a:cs typeface="Lato" panose="020F0502020204030203" pitchFamily="34" charset="0"/>
                        </a:rPr>
                        <a:t>Từ -16db đến -17dB với trường hợp truyền trong không gian nhiều vật cản</a:t>
                      </a:r>
                    </a:p>
                  </a:txBody>
                  <a:tcPr/>
                </a:tc>
                <a:tc>
                  <a:txBody>
                    <a:bodyPr/>
                    <a:lstStyle/>
                    <a:p>
                      <a:pPr algn="just"/>
                      <a:r>
                        <a:rPr lang="en-US">
                          <a:latin typeface="Lato" panose="020F0502020204030203" pitchFamily="34" charset="0"/>
                          <a:ea typeface="Lato" panose="020F0502020204030203" pitchFamily="34" charset="0"/>
                          <a:cs typeface="Lato" panose="020F0502020204030203" pitchFamily="34" charset="0"/>
                        </a:rPr>
                        <a:t>Lớn cho thấy tỉ lệ lỗi nhỏ</a:t>
                      </a:r>
                      <a:r>
                        <a:rPr lang="vi-VN">
                          <a:latin typeface="Lato" panose="020F0502020204030203" pitchFamily="34" charset="0"/>
                          <a:ea typeface="Lato" panose="020F0502020204030203" pitchFamily="34" charset="0"/>
                          <a:cs typeface="Lato" panose="020F0502020204030203" pitchFamily="34" charset="0"/>
                        </a:rPr>
                        <a:t>,</a:t>
                      </a:r>
                      <a:r>
                        <a:rPr lang="en-US">
                          <a:latin typeface="Lato" panose="020F0502020204030203" pitchFamily="34" charset="0"/>
                          <a:ea typeface="Lato" panose="020F0502020204030203" pitchFamily="34" charset="0"/>
                          <a:cs typeface="Lato" panose="020F0502020204030203" pitchFamily="34" charset="0"/>
                        </a:rPr>
                        <a:t> tuy nhiên truyền bit đã có sai lệch, truyền chuỗi chính xác ở khoảng cách gần (8m). </a:t>
                      </a:r>
                    </a:p>
                    <a:p>
                      <a:pPr algn="just"/>
                      <a:r>
                        <a:rPr lang="en-US">
                          <a:latin typeface="Lato" panose="020F0502020204030203" pitchFamily="34" charset="0"/>
                          <a:ea typeface="Lato" panose="020F0502020204030203" pitchFamily="34" charset="0"/>
                          <a:cs typeface="Lato" panose="020F0502020204030203" pitchFamily="34" charset="0"/>
                        </a:rPr>
                        <a:t>Trường hợp truyền qua nhiều vật cản, SNR giảm sâu, cho thấy gói tin truyền gián đoạn, bị trễ vài chu kỳ truyền nhưng gói vẫn truyền đúng.</a:t>
                      </a:r>
                    </a:p>
                  </a:txBody>
                  <a:tcPr/>
                </a:tc>
                <a:extLst>
                  <a:ext uri="{0D108BD9-81ED-4DB2-BD59-A6C34878D82A}">
                    <a16:rowId xmlns:a16="http://schemas.microsoft.com/office/drawing/2014/main" val="2939027650"/>
                  </a:ext>
                </a:extLst>
              </a:tr>
              <a:tr h="421773">
                <a:tc>
                  <a:txBody>
                    <a:bodyPr/>
                    <a:lstStyle/>
                    <a:p>
                      <a:pPr algn="ctr"/>
                      <a:r>
                        <a:rPr lang="en-US">
                          <a:latin typeface="Lato" panose="020F0502020204030203" pitchFamily="34" charset="0"/>
                          <a:ea typeface="Lato" panose="020F0502020204030203" pitchFamily="34" charset="0"/>
                          <a:cs typeface="Lato" panose="020F0502020204030203" pitchFamily="34" charset="0"/>
                        </a:rPr>
                        <a:t>Rate</a:t>
                      </a: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Khoảng 0.7bps</a:t>
                      </a:r>
                    </a:p>
                  </a:txBody>
                  <a:tcPr/>
                </a:tc>
                <a:tc>
                  <a:txBody>
                    <a:bodyPr/>
                    <a:lstStyle/>
                    <a:p>
                      <a:pPr algn="just"/>
                      <a:r>
                        <a:rPr lang="en-US">
                          <a:latin typeface="Lato" panose="020F0502020204030203" pitchFamily="34" charset="0"/>
                          <a:ea typeface="Lato" panose="020F0502020204030203" pitchFamily="34" charset="0"/>
                          <a:cs typeface="Lato" panose="020F0502020204030203" pitchFamily="34" charset="0"/>
                        </a:rPr>
                        <a:t>Thấp do hệ số trải phổ lớn (SF = 12) và do gói tin còn bao gồm preamble, header, và payload 1 bit, làm giảm tốc độ truyền bit.</a:t>
                      </a:r>
                    </a:p>
                  </a:txBody>
                  <a:tcPr/>
                </a:tc>
                <a:extLst>
                  <a:ext uri="{0D108BD9-81ED-4DB2-BD59-A6C34878D82A}">
                    <a16:rowId xmlns:a16="http://schemas.microsoft.com/office/drawing/2014/main" val="879835546"/>
                  </a:ext>
                </a:extLst>
              </a:tr>
            </a:tbl>
          </a:graphicData>
        </a:graphic>
      </p:graphicFrame>
    </p:spTree>
    <p:extLst>
      <p:ext uri="{BB962C8B-B14F-4D97-AF65-F5344CB8AC3E}">
        <p14:creationId xmlns:p14="http://schemas.microsoft.com/office/powerpoint/2010/main" val="814373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5" name="Title 6">
            <a:extLst>
              <a:ext uri="{FF2B5EF4-FFF2-40B4-BE49-F238E27FC236}">
                <a16:creationId xmlns:a16="http://schemas.microsoft.com/office/drawing/2014/main" id="{6145D77B-39E9-E953-9CAB-6CFCE7CB4894}"/>
              </a:ext>
            </a:extLst>
          </p:cNvPr>
          <p:cNvSpPr txBox="1">
            <a:spLocks/>
          </p:cNvSpPr>
          <p:nvPr/>
        </p:nvSpPr>
        <p:spPr>
          <a:xfrm>
            <a:off x="392039" y="2714456"/>
            <a:ext cx="9902335" cy="114290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600"/>
              <a:t>Đánh giá hiệu năng của giao thức truyền thông LoRa tại khoảng cách gần</a:t>
            </a:r>
          </a:p>
        </p:txBody>
      </p:sp>
      <p:sp>
        <p:nvSpPr>
          <p:cNvPr id="6" name="Title 6">
            <a:extLst>
              <a:ext uri="{FF2B5EF4-FFF2-40B4-BE49-F238E27FC236}">
                <a16:creationId xmlns:a16="http://schemas.microsoft.com/office/drawing/2014/main" id="{26D1C08B-270C-3406-163A-96B294FFD74A}"/>
              </a:ext>
            </a:extLst>
          </p:cNvPr>
          <p:cNvSpPr txBox="1">
            <a:spLocks/>
          </p:cNvSpPr>
          <p:nvPr/>
        </p:nvSpPr>
        <p:spPr>
          <a:xfrm>
            <a:off x="392040" y="3879384"/>
            <a:ext cx="7654028" cy="214549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20000"/>
              </a:lnSpc>
            </a:pPr>
            <a:r>
              <a:rPr lang="en-US" sz="2800"/>
              <a:t>Giảng viên hướng dẫn: </a:t>
            </a:r>
            <a:r>
              <a:rPr lang="en-US" sz="2800" b="0"/>
              <a:t>TS. Đào Việt Hùng</a:t>
            </a:r>
            <a:endParaRPr lang="en-US" sz="2800"/>
          </a:p>
          <a:p>
            <a:pPr>
              <a:lnSpc>
                <a:spcPct val="120000"/>
              </a:lnSpc>
            </a:pPr>
            <a:r>
              <a:rPr lang="en-US" sz="2800"/>
              <a:t>Nhóm 6:	</a:t>
            </a:r>
            <a:r>
              <a:rPr lang="en-US" sz="2800" b="0"/>
              <a:t>Vũ Văn Luật - 20223795</a:t>
            </a:r>
          </a:p>
          <a:p>
            <a:pPr>
              <a:lnSpc>
                <a:spcPct val="120000"/>
              </a:lnSpc>
            </a:pPr>
            <a:r>
              <a:rPr lang="en-US" sz="2800" b="0"/>
              <a:t>		Bùi Thị Quỳnh - 20224121</a:t>
            </a:r>
          </a:p>
          <a:p>
            <a:pPr>
              <a:lnSpc>
                <a:spcPct val="120000"/>
              </a:lnSpc>
            </a:pPr>
            <a:r>
              <a:rPr lang="en-US" sz="2800" b="0"/>
              <a:t>		Đặng Quang Vũ – 20223830</a:t>
            </a:r>
          </a:p>
          <a:p>
            <a:pPr>
              <a:lnSpc>
                <a:spcPct val="120000"/>
              </a:lnSpc>
            </a:pPr>
            <a:endParaRPr lang="en-US" sz="2800" b="0"/>
          </a:p>
          <a:p>
            <a:pPr>
              <a:lnSpc>
                <a:spcPct val="120000"/>
              </a:lnSpc>
            </a:pPr>
            <a:endParaRPr lang="en-US" sz="2800" b="0"/>
          </a:p>
        </p:txBody>
      </p:sp>
      <p:sp>
        <p:nvSpPr>
          <p:cNvPr id="7" name="Title 6">
            <a:extLst>
              <a:ext uri="{FF2B5EF4-FFF2-40B4-BE49-F238E27FC236}">
                <a16:creationId xmlns:a16="http://schemas.microsoft.com/office/drawing/2014/main" id="{4FBCD10C-C91C-EBCB-4656-316FB3706AC2}"/>
              </a:ext>
            </a:extLst>
          </p:cNvPr>
          <p:cNvSpPr txBox="1">
            <a:spLocks/>
          </p:cNvSpPr>
          <p:nvPr/>
        </p:nvSpPr>
        <p:spPr>
          <a:xfrm>
            <a:off x="392039" y="1372204"/>
            <a:ext cx="7886721" cy="142353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t>HỆ THỐNG NHÚNG VÀ THIẾT KẾ GIAO TIẾP NHÚNG</a:t>
            </a: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B7807-B849-83DC-2333-365BA6219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A96705-42B9-2514-601D-B560CBE0A848}"/>
              </a:ext>
            </a:extLst>
          </p:cNvPr>
          <p:cNvSpPr>
            <a:spLocks noGrp="1"/>
          </p:cNvSpPr>
          <p:nvPr>
            <p:ph type="title"/>
          </p:nvPr>
        </p:nvSpPr>
        <p:spPr/>
        <p:txBody>
          <a:bodyPr/>
          <a:lstStyle/>
          <a:p>
            <a:r>
              <a:rPr lang="en-US"/>
              <a:t>5. Tiến độ hoàn thành của nhóm</a:t>
            </a:r>
          </a:p>
        </p:txBody>
      </p:sp>
      <p:sp>
        <p:nvSpPr>
          <p:cNvPr id="4" name="Slide Number Placeholder 3">
            <a:extLst>
              <a:ext uri="{FF2B5EF4-FFF2-40B4-BE49-F238E27FC236}">
                <a16:creationId xmlns:a16="http://schemas.microsoft.com/office/drawing/2014/main" id="{4819DE66-48AB-ADFF-1DFD-848BB2AD9F89}"/>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10" name="Content Placeholder 2">
            <a:extLst>
              <a:ext uri="{FF2B5EF4-FFF2-40B4-BE49-F238E27FC236}">
                <a16:creationId xmlns:a16="http://schemas.microsoft.com/office/drawing/2014/main" id="{2BF78CF3-32A2-06C3-AA69-0CD2BD66DCF7}"/>
              </a:ext>
            </a:extLst>
          </p:cNvPr>
          <p:cNvSpPr>
            <a:spLocks noGrp="1"/>
          </p:cNvSpPr>
          <p:nvPr>
            <p:ph sz="quarter" idx="13"/>
          </p:nvPr>
        </p:nvSpPr>
        <p:spPr>
          <a:xfrm>
            <a:off x="338736" y="926433"/>
            <a:ext cx="6838442" cy="450318"/>
          </a:xfrm>
        </p:spPr>
        <p:txBody>
          <a:bodyPr/>
          <a:lstStyle/>
          <a:p>
            <a:pPr marL="0" indent="0">
              <a:buNone/>
            </a:pPr>
            <a:r>
              <a:rPr lang="en-US" sz="2000" err="1"/>
              <a:t>Đánh</a:t>
            </a:r>
            <a:r>
              <a:rPr lang="en-US" sz="2000"/>
              <a:t> giá </a:t>
            </a:r>
            <a:r>
              <a:rPr lang="en-US" sz="2000" err="1"/>
              <a:t>các</a:t>
            </a:r>
            <a:r>
              <a:rPr lang="en-US" sz="2000"/>
              <a:t> </a:t>
            </a:r>
            <a:r>
              <a:rPr lang="en-US" sz="2000" err="1"/>
              <a:t>lần</a:t>
            </a:r>
            <a:r>
              <a:rPr lang="en-US" sz="2000"/>
              <a:t> test </a:t>
            </a:r>
            <a:r>
              <a:rPr lang="en-US" sz="2000" err="1"/>
              <a:t>của</a:t>
            </a:r>
            <a:r>
              <a:rPr lang="en-US" sz="2000"/>
              <a:t> nhóm</a:t>
            </a:r>
          </a:p>
          <a:p>
            <a:pPr marL="0" indent="0">
              <a:buNone/>
            </a:pPr>
            <a:endParaRPr lang="en-US" sz="2000"/>
          </a:p>
        </p:txBody>
      </p:sp>
      <p:graphicFrame>
        <p:nvGraphicFramePr>
          <p:cNvPr id="5" name="Table 4">
            <a:extLst>
              <a:ext uri="{FF2B5EF4-FFF2-40B4-BE49-F238E27FC236}">
                <a16:creationId xmlns:a16="http://schemas.microsoft.com/office/drawing/2014/main" id="{4AD7EC86-D9D0-C497-EB23-E94965F59E88}"/>
              </a:ext>
            </a:extLst>
          </p:cNvPr>
          <p:cNvGraphicFramePr>
            <a:graphicFrameLocks noGrp="1"/>
          </p:cNvGraphicFramePr>
          <p:nvPr>
            <p:extLst>
              <p:ext uri="{D42A27DB-BD31-4B8C-83A1-F6EECF244321}">
                <p14:modId xmlns:p14="http://schemas.microsoft.com/office/powerpoint/2010/main" val="3509037548"/>
              </p:ext>
            </p:extLst>
          </p:nvPr>
        </p:nvGraphicFramePr>
        <p:xfrm>
          <a:off x="338737" y="1337657"/>
          <a:ext cx="11514527" cy="4716163"/>
        </p:xfrm>
        <a:graphic>
          <a:graphicData uri="http://schemas.openxmlformats.org/drawingml/2006/table">
            <a:tbl>
              <a:tblPr firstRow="1" bandRow="1">
                <a:tableStyleId>{5C22544A-7EE6-4342-B048-85BDC9FD1C3A}</a:tableStyleId>
              </a:tblPr>
              <a:tblGrid>
                <a:gridCol w="1537596">
                  <a:extLst>
                    <a:ext uri="{9D8B030D-6E8A-4147-A177-3AD203B41FA5}">
                      <a16:colId xmlns:a16="http://schemas.microsoft.com/office/drawing/2014/main" val="1721871857"/>
                    </a:ext>
                  </a:extLst>
                </a:gridCol>
                <a:gridCol w="4513043">
                  <a:extLst>
                    <a:ext uri="{9D8B030D-6E8A-4147-A177-3AD203B41FA5}">
                      <a16:colId xmlns:a16="http://schemas.microsoft.com/office/drawing/2014/main" val="3806901489"/>
                    </a:ext>
                  </a:extLst>
                </a:gridCol>
                <a:gridCol w="5463888">
                  <a:extLst>
                    <a:ext uri="{9D8B030D-6E8A-4147-A177-3AD203B41FA5}">
                      <a16:colId xmlns:a16="http://schemas.microsoft.com/office/drawing/2014/main" val="3237657755"/>
                    </a:ext>
                  </a:extLst>
                </a:gridCol>
              </a:tblGrid>
              <a:tr h="422553">
                <a:tc>
                  <a:txBody>
                    <a:bodyPr/>
                    <a:lstStyle/>
                    <a:p>
                      <a:r>
                        <a:rPr lang="en-US" sz="1600">
                          <a:latin typeface="Lato" panose="020F0502020204030203" pitchFamily="34" charset="0"/>
                          <a:ea typeface="Lato" panose="020F0502020204030203" pitchFamily="34" charset="0"/>
                          <a:cs typeface="Lato" panose="020F0502020204030203" pitchFamily="34" charset="0"/>
                        </a:rPr>
                        <a:t>Thời gian</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Kế hoạch</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Tiến độ hoàn thành kế hoạch</a:t>
                      </a:r>
                    </a:p>
                  </a:txBody>
                  <a:tcPr/>
                </a:tc>
                <a:extLst>
                  <a:ext uri="{0D108BD9-81ED-4DB2-BD59-A6C34878D82A}">
                    <a16:rowId xmlns:a16="http://schemas.microsoft.com/office/drawing/2014/main" val="3606668133"/>
                  </a:ext>
                </a:extLst>
              </a:tr>
              <a:tr h="714245">
                <a:tc>
                  <a:txBody>
                    <a:bodyPr/>
                    <a:lstStyle/>
                    <a:p>
                      <a:r>
                        <a:rPr lang="en-US" sz="1600">
                          <a:latin typeface="Lato" panose="020F0502020204030203" pitchFamily="34" charset="0"/>
                          <a:ea typeface="Lato" panose="020F0502020204030203" pitchFamily="34" charset="0"/>
                          <a:cs typeface="Lato" panose="020F0502020204030203" pitchFamily="34" charset="0"/>
                        </a:rPr>
                        <a:t>23/10 – 25/10</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Tìm hiểu các chuẩn giao tiếp và ứng dụng, từ đó lựa chọn chuẩn giao tiếp cho bài tập lớn.</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Hoàn thành</a:t>
                      </a:r>
                    </a:p>
                  </a:txBody>
                  <a:tcPr/>
                </a:tc>
                <a:extLst>
                  <a:ext uri="{0D108BD9-81ED-4DB2-BD59-A6C34878D82A}">
                    <a16:rowId xmlns:a16="http://schemas.microsoft.com/office/drawing/2014/main" val="3123024738"/>
                  </a:ext>
                </a:extLst>
              </a:tr>
              <a:tr h="714245">
                <a:tc>
                  <a:txBody>
                    <a:bodyPr/>
                    <a:lstStyle/>
                    <a:p>
                      <a:r>
                        <a:rPr lang="en-US" sz="1600">
                          <a:latin typeface="Lato" panose="020F0502020204030203" pitchFamily="34" charset="0"/>
                          <a:ea typeface="Lato" panose="020F0502020204030203" pitchFamily="34" charset="0"/>
                          <a:cs typeface="Lato" panose="020F0502020204030203" pitchFamily="34" charset="0"/>
                        </a:rPr>
                        <a:t>25/10 – 30/10</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Tìm hiểu thông số yêu cầu và tiến hành so sánh, chọn các thiết bị phần cứng.</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Hoàn thành</a:t>
                      </a:r>
                    </a:p>
                  </a:txBody>
                  <a:tcPr/>
                </a:tc>
                <a:extLst>
                  <a:ext uri="{0D108BD9-81ED-4DB2-BD59-A6C34878D82A}">
                    <a16:rowId xmlns:a16="http://schemas.microsoft.com/office/drawing/2014/main" val="2588547034"/>
                  </a:ext>
                </a:extLst>
              </a:tr>
              <a:tr h="714245">
                <a:tc>
                  <a:txBody>
                    <a:bodyPr/>
                    <a:lstStyle/>
                    <a:p>
                      <a:r>
                        <a:rPr lang="en-US" sz="1600">
                          <a:latin typeface="Lato" panose="020F0502020204030203" pitchFamily="34" charset="0"/>
                          <a:ea typeface="Lato" panose="020F0502020204030203" pitchFamily="34" charset="0"/>
                          <a:cs typeface="Lato" panose="020F0502020204030203" pitchFamily="34" charset="0"/>
                        </a:rPr>
                        <a:t>31/10 – 6/11</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Kiểm tra thiết bị phần cứng sau khi mua, áp dụng lý thuyết để tiến hành kết nối phần cứng và chạy thử.</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Lần 1 (6/11): Fail do lắp sai chân GPIO. Nhóm đã tìm hiểu lại và nối đúng chân GPIO</a:t>
                      </a:r>
                    </a:p>
                    <a:p>
                      <a:r>
                        <a:rPr lang="en-US" sz="1600">
                          <a:latin typeface="Lato" panose="020F0502020204030203" pitchFamily="34" charset="0"/>
                          <a:ea typeface="Lato" panose="020F0502020204030203" pitchFamily="34" charset="0"/>
                          <a:cs typeface="Lato" panose="020F0502020204030203" pitchFamily="34" charset="0"/>
                        </a:rPr>
                        <a:t>Lần 2 (6/11): Nhóm hoàn thành lắp mạch phần cứng</a:t>
                      </a:r>
                    </a:p>
                  </a:txBody>
                  <a:tcPr/>
                </a:tc>
                <a:extLst>
                  <a:ext uri="{0D108BD9-81ED-4DB2-BD59-A6C34878D82A}">
                    <a16:rowId xmlns:a16="http://schemas.microsoft.com/office/drawing/2014/main" val="743986571"/>
                  </a:ext>
                </a:extLst>
              </a:tr>
              <a:tr h="714245">
                <a:tc>
                  <a:txBody>
                    <a:bodyPr/>
                    <a:lstStyle/>
                    <a:p>
                      <a:r>
                        <a:rPr lang="en-US" sz="1600">
                          <a:latin typeface="Lato" panose="020F0502020204030203" pitchFamily="34" charset="0"/>
                          <a:ea typeface="Lato" panose="020F0502020204030203" pitchFamily="34" charset="0"/>
                          <a:cs typeface="Lato" panose="020F0502020204030203" pitchFamily="34" charset="0"/>
                        </a:rPr>
                        <a:t>7/11 – 16/11</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Xây dựng kịch bản kiểm thử và tiến hành test:</a:t>
                      </a:r>
                    </a:p>
                    <a:p>
                      <a:pPr marL="285750" indent="-285750">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Test ở các khoảng cách khác nhau</a:t>
                      </a:r>
                    </a:p>
                    <a:p>
                      <a:pPr marL="285750" indent="-285750">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Thử nghiệm test ở khoảng cách có nhiều vật cản</a:t>
                      </a:r>
                    </a:p>
                    <a:p>
                      <a:pPr marL="285750" indent="-285750">
                        <a:buFont typeface="Arial" panose="020B0604020202020204" pitchFamily="34" charset="0"/>
                        <a:buChar char="•"/>
                      </a:pPr>
                      <a:endParaRPr lang="en-US" sz="160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Test ở khoảng cách 0m: </a:t>
                      </a:r>
                    </a:p>
                    <a:p>
                      <a:pPr marL="285750" indent="-285750">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Lần 1, truyền bit 0/1 (7/11): Fail do bên nhận không nhận được bản tin. Nguyên nhân do dây nhảy nối nguồn Ra-02 bị bung ra trong quá trình di chuyển.</a:t>
                      </a:r>
                    </a:p>
                    <a:p>
                      <a:pPr marL="285750" indent="-285750">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Lần 2, truyền bit 0/1 (7/11): Đã truyền được ở khoảng cách 0m, tiến hành truyền ở khoảng cách xa hơn.</a:t>
                      </a:r>
                    </a:p>
                    <a:p>
                      <a:pPr marL="285750" indent="-285750">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Lần 3, truyền chuỗi (10/11): Truyền thành công được bản tin ở cả khoảng cách gần và xa.</a:t>
                      </a:r>
                    </a:p>
                  </a:txBody>
                  <a:tcPr/>
                </a:tc>
                <a:extLst>
                  <a:ext uri="{0D108BD9-81ED-4DB2-BD59-A6C34878D82A}">
                    <a16:rowId xmlns:a16="http://schemas.microsoft.com/office/drawing/2014/main" val="189952043"/>
                  </a:ext>
                </a:extLst>
              </a:tr>
            </a:tbl>
          </a:graphicData>
        </a:graphic>
      </p:graphicFrame>
    </p:spTree>
    <p:extLst>
      <p:ext uri="{BB962C8B-B14F-4D97-AF65-F5344CB8AC3E}">
        <p14:creationId xmlns:p14="http://schemas.microsoft.com/office/powerpoint/2010/main" val="939834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F08D2-09AF-BCF9-AD76-BFAD4A15C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5F09F-4E84-4233-1682-F8BE7B4F47C3}"/>
              </a:ext>
            </a:extLst>
          </p:cNvPr>
          <p:cNvSpPr>
            <a:spLocks noGrp="1"/>
          </p:cNvSpPr>
          <p:nvPr>
            <p:ph type="title"/>
          </p:nvPr>
        </p:nvSpPr>
        <p:spPr/>
        <p:txBody>
          <a:bodyPr/>
          <a:lstStyle/>
          <a:p>
            <a:r>
              <a:rPr lang="en-US"/>
              <a:t>5. Tiến độ hoàn thành của nhóm</a:t>
            </a:r>
          </a:p>
        </p:txBody>
      </p:sp>
      <p:sp>
        <p:nvSpPr>
          <p:cNvPr id="4" name="Slide Number Placeholder 3">
            <a:extLst>
              <a:ext uri="{FF2B5EF4-FFF2-40B4-BE49-F238E27FC236}">
                <a16:creationId xmlns:a16="http://schemas.microsoft.com/office/drawing/2014/main" id="{01083E27-B93E-92EA-7393-E3CDE4EAAA45}"/>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10" name="Content Placeholder 2">
            <a:extLst>
              <a:ext uri="{FF2B5EF4-FFF2-40B4-BE49-F238E27FC236}">
                <a16:creationId xmlns:a16="http://schemas.microsoft.com/office/drawing/2014/main" id="{F8F34651-3396-3233-A829-10D4DF136D4C}"/>
              </a:ext>
            </a:extLst>
          </p:cNvPr>
          <p:cNvSpPr>
            <a:spLocks noGrp="1"/>
          </p:cNvSpPr>
          <p:nvPr>
            <p:ph sz="quarter" idx="13"/>
          </p:nvPr>
        </p:nvSpPr>
        <p:spPr>
          <a:xfrm>
            <a:off x="338736" y="926433"/>
            <a:ext cx="6838442" cy="450318"/>
          </a:xfrm>
        </p:spPr>
        <p:txBody>
          <a:bodyPr/>
          <a:lstStyle/>
          <a:p>
            <a:pPr marL="0" indent="0">
              <a:buNone/>
            </a:pPr>
            <a:r>
              <a:rPr lang="en-US" sz="2000" err="1"/>
              <a:t>Đánh</a:t>
            </a:r>
            <a:r>
              <a:rPr lang="en-US" sz="2000"/>
              <a:t> giá </a:t>
            </a:r>
            <a:r>
              <a:rPr lang="en-US" sz="2000" err="1"/>
              <a:t>các</a:t>
            </a:r>
            <a:r>
              <a:rPr lang="en-US" sz="2000"/>
              <a:t> </a:t>
            </a:r>
            <a:r>
              <a:rPr lang="en-US" sz="2000" err="1"/>
              <a:t>lần</a:t>
            </a:r>
            <a:r>
              <a:rPr lang="en-US" sz="2000"/>
              <a:t> test </a:t>
            </a:r>
            <a:r>
              <a:rPr lang="en-US" sz="2000" err="1"/>
              <a:t>của</a:t>
            </a:r>
            <a:r>
              <a:rPr lang="en-US" sz="2000"/>
              <a:t> nhóm (tiếp)</a:t>
            </a:r>
          </a:p>
          <a:p>
            <a:pPr marL="0" indent="0">
              <a:buNone/>
            </a:pPr>
            <a:endParaRPr lang="en-US" sz="2000"/>
          </a:p>
        </p:txBody>
      </p:sp>
      <p:graphicFrame>
        <p:nvGraphicFramePr>
          <p:cNvPr id="5" name="Table 4">
            <a:extLst>
              <a:ext uri="{FF2B5EF4-FFF2-40B4-BE49-F238E27FC236}">
                <a16:creationId xmlns:a16="http://schemas.microsoft.com/office/drawing/2014/main" id="{1C380E69-8E48-A3F1-DBD5-40458361C996}"/>
              </a:ext>
            </a:extLst>
          </p:cNvPr>
          <p:cNvGraphicFramePr>
            <a:graphicFrameLocks noGrp="1"/>
          </p:cNvGraphicFramePr>
          <p:nvPr>
            <p:extLst>
              <p:ext uri="{D42A27DB-BD31-4B8C-83A1-F6EECF244321}">
                <p14:modId xmlns:p14="http://schemas.microsoft.com/office/powerpoint/2010/main" val="4212556884"/>
              </p:ext>
            </p:extLst>
          </p:nvPr>
        </p:nvGraphicFramePr>
        <p:xfrm>
          <a:off x="338737" y="1337657"/>
          <a:ext cx="11514527" cy="3981595"/>
        </p:xfrm>
        <a:graphic>
          <a:graphicData uri="http://schemas.openxmlformats.org/drawingml/2006/table">
            <a:tbl>
              <a:tblPr firstRow="1" bandRow="1">
                <a:tableStyleId>{5C22544A-7EE6-4342-B048-85BDC9FD1C3A}</a:tableStyleId>
              </a:tblPr>
              <a:tblGrid>
                <a:gridCol w="1537596">
                  <a:extLst>
                    <a:ext uri="{9D8B030D-6E8A-4147-A177-3AD203B41FA5}">
                      <a16:colId xmlns:a16="http://schemas.microsoft.com/office/drawing/2014/main" val="1721871857"/>
                    </a:ext>
                  </a:extLst>
                </a:gridCol>
                <a:gridCol w="4513043">
                  <a:extLst>
                    <a:ext uri="{9D8B030D-6E8A-4147-A177-3AD203B41FA5}">
                      <a16:colId xmlns:a16="http://schemas.microsoft.com/office/drawing/2014/main" val="3806901489"/>
                    </a:ext>
                  </a:extLst>
                </a:gridCol>
                <a:gridCol w="5463888">
                  <a:extLst>
                    <a:ext uri="{9D8B030D-6E8A-4147-A177-3AD203B41FA5}">
                      <a16:colId xmlns:a16="http://schemas.microsoft.com/office/drawing/2014/main" val="3237657755"/>
                    </a:ext>
                  </a:extLst>
                </a:gridCol>
              </a:tblGrid>
              <a:tr h="422553">
                <a:tc>
                  <a:txBody>
                    <a:bodyPr/>
                    <a:lstStyle/>
                    <a:p>
                      <a:r>
                        <a:rPr lang="en-US" sz="1600">
                          <a:latin typeface="Lato" panose="020F0502020204030203" pitchFamily="34" charset="0"/>
                          <a:ea typeface="Lato" panose="020F0502020204030203" pitchFamily="34" charset="0"/>
                          <a:cs typeface="Lato" panose="020F0502020204030203" pitchFamily="34" charset="0"/>
                        </a:rPr>
                        <a:t>Thời gian</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Kế hoạch</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Tiến độ hoàn thành kế hoạch</a:t>
                      </a:r>
                    </a:p>
                  </a:txBody>
                  <a:tcPr/>
                </a:tc>
                <a:extLst>
                  <a:ext uri="{0D108BD9-81ED-4DB2-BD59-A6C34878D82A}">
                    <a16:rowId xmlns:a16="http://schemas.microsoft.com/office/drawing/2014/main" val="3606668133"/>
                  </a:ext>
                </a:extLst>
              </a:tr>
              <a:tr h="714245">
                <a:tc>
                  <a:txBody>
                    <a:bodyPr/>
                    <a:lstStyle/>
                    <a:p>
                      <a:r>
                        <a:rPr lang="en-US" sz="1600">
                          <a:latin typeface="Lato" panose="020F0502020204030203" pitchFamily="34" charset="0"/>
                          <a:ea typeface="Lato" panose="020F0502020204030203" pitchFamily="34" charset="0"/>
                          <a:cs typeface="Lato" panose="020F0502020204030203" pitchFamily="34" charset="0"/>
                        </a:rPr>
                        <a:t>7/11 – 16/11</a:t>
                      </a: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Xây dựng kịch bản kiểm thử ban đầu và tiến hành test:</a:t>
                      </a:r>
                    </a:p>
                    <a:p>
                      <a:pPr marL="285750" indent="-285750">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Test ở các khoảng cách khác nhau</a:t>
                      </a:r>
                    </a:p>
                    <a:p>
                      <a:pPr marL="285750" indent="-285750">
                        <a:buFont typeface="Arial" panose="020B0604020202020204" pitchFamily="34" charset="0"/>
                        <a:buChar char="•"/>
                      </a:pPr>
                      <a:r>
                        <a:rPr lang="en-US" sz="1600">
                          <a:latin typeface="Lato" panose="020F0502020204030203" pitchFamily="34" charset="0"/>
                          <a:ea typeface="Lato" panose="020F0502020204030203" pitchFamily="34" charset="0"/>
                          <a:cs typeface="Lato" panose="020F0502020204030203" pitchFamily="34" charset="0"/>
                        </a:rPr>
                        <a:t>Thử nghiệm test ở khoảng cách có nhiều vật cản</a:t>
                      </a:r>
                    </a:p>
                    <a:p>
                      <a:pPr marL="285750" indent="-285750">
                        <a:buFont typeface="Arial" panose="020B0604020202020204" pitchFamily="34" charset="0"/>
                        <a:buChar char="•"/>
                      </a:pPr>
                      <a:endParaRPr lang="en-US" sz="160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1600">
                          <a:latin typeface="Lato" panose="020F0502020204030203" pitchFamily="34" charset="0"/>
                          <a:ea typeface="Lato" panose="020F0502020204030203" pitchFamily="34" charset="0"/>
                          <a:cs typeface="Lato" panose="020F0502020204030203" pitchFamily="34" charset="0"/>
                        </a:rPr>
                        <a:t>Tò mò thử nghiệm ở môi trường nhiều vật cản (15/11): Có nhận được dữ liệu nhưng rất chập chờn, nhận tín hiệu chậm.</a:t>
                      </a:r>
                    </a:p>
                    <a:p>
                      <a:r>
                        <a:rPr lang="en-US" sz="1600">
                          <a:latin typeface="Lato" panose="020F0502020204030203" pitchFamily="34" charset="0"/>
                          <a:ea typeface="Lato" panose="020F0502020204030203" pitchFamily="34" charset="0"/>
                          <a:cs typeface="Lato" panose="020F0502020204030203" pitchFamily="34" charset="0"/>
                        </a:rPr>
                        <a:t>Từ đó nhóm rút ra: nếu cần truyền xa, hoặc truyền trong các môi trường khác, ta cần cải tiến anten, qua đó nhóm đang tiến hành tìm hiểu mô phỏng và làm anten.</a:t>
                      </a:r>
                    </a:p>
                  </a:txBody>
                  <a:tcPr/>
                </a:tc>
                <a:extLst>
                  <a:ext uri="{0D108BD9-81ED-4DB2-BD59-A6C34878D82A}">
                    <a16:rowId xmlns:a16="http://schemas.microsoft.com/office/drawing/2014/main" val="189952043"/>
                  </a:ext>
                </a:extLst>
              </a:tr>
              <a:tr h="714245">
                <a:tc>
                  <a:txBody>
                    <a:bodyPr/>
                    <a:lstStyle/>
                    <a:p>
                      <a:r>
                        <a:rPr lang="en-US" sz="1600">
                          <a:latin typeface="Lato" panose="020F0502020204030203" pitchFamily="34" charset="0"/>
                          <a:ea typeface="Lato" panose="020F0502020204030203" pitchFamily="34" charset="0"/>
                          <a:cs typeface="Lato" panose="020F0502020204030203" pitchFamily="34" charset="0"/>
                        </a:rPr>
                        <a:t>16/11 – nay</a:t>
                      </a:r>
                    </a:p>
                  </a:txBody>
                  <a:tcPr/>
                </a:tc>
                <a:tc>
                  <a:txBody>
                    <a:bodyPr/>
                    <a:lstStyle/>
                    <a:p>
                      <a:pPr marL="0" indent="0">
                        <a:buFont typeface="Arial" panose="020B0604020202020204" pitchFamily="34" charset="0"/>
                        <a:buNone/>
                      </a:pPr>
                      <a:r>
                        <a:rPr lang="en-US" sz="1600">
                          <a:latin typeface="Lato" panose="020F0502020204030203" pitchFamily="34" charset="0"/>
                          <a:ea typeface="Lato" panose="020F0502020204030203" pitchFamily="34" charset="0"/>
                          <a:cs typeface="Lato" panose="020F0502020204030203" pitchFamily="34" charset="0"/>
                        </a:rPr>
                        <a:t>Nhóm tiếp tục tiến hành xây dựng kịch bản kiểm thử sơ bộ. Xây dựng sơ bộ mạch PCB để module hóa mạch, giúp quá trình kiểm thử dễ dàng hơn do mạch không quá cồng kềnh.</a:t>
                      </a:r>
                    </a:p>
                    <a:p>
                      <a:pPr marL="0" indent="0">
                        <a:buFont typeface="Arial" panose="020B0604020202020204" pitchFamily="34" charset="0"/>
                        <a:buNone/>
                      </a:pPr>
                      <a:r>
                        <a:rPr lang="en-US" sz="1600">
                          <a:latin typeface="Lato" panose="020F0502020204030203" pitchFamily="34" charset="0"/>
                          <a:ea typeface="Lato" panose="020F0502020204030203" pitchFamily="34" charset="0"/>
                          <a:cs typeface="Lato" panose="020F0502020204030203" pitchFamily="34" charset="0"/>
                        </a:rPr>
                        <a:t>Đặt vấn đề về nguồn nuôi mạch khi kiểm thử ở những môi trường khác.</a:t>
                      </a:r>
                    </a:p>
                  </a:txBody>
                  <a:tcPr/>
                </a:tc>
                <a:tc>
                  <a:txBody>
                    <a:bodyPr/>
                    <a:lstStyle/>
                    <a:p>
                      <a:pPr marL="0" indent="0">
                        <a:buFont typeface="Arial" panose="020B0604020202020204" pitchFamily="34" charset="0"/>
                        <a:buNone/>
                      </a:pPr>
                      <a:r>
                        <a:rPr lang="en-US" sz="1600">
                          <a:latin typeface="Lato" panose="020F0502020204030203" pitchFamily="34" charset="0"/>
                          <a:ea typeface="Lato" panose="020F0502020204030203" pitchFamily="34" charset="0"/>
                          <a:cs typeface="Lato" panose="020F0502020204030203" pitchFamily="34" charset="0"/>
                        </a:rPr>
                        <a:t>Đã vẽ sơ bộ PCB, đang nghiên cứu về nguồn nuôi của mạch.</a:t>
                      </a:r>
                    </a:p>
                    <a:p>
                      <a:pPr marL="0" indent="0">
                        <a:buFont typeface="Arial" panose="020B0604020202020204" pitchFamily="34" charset="0"/>
                        <a:buNone/>
                      </a:pPr>
                      <a:r>
                        <a:rPr lang="en-US" sz="1600">
                          <a:latin typeface="Lato" panose="020F0502020204030203" pitchFamily="34" charset="0"/>
                          <a:ea typeface="Lato" panose="020F0502020204030203" pitchFamily="34" charset="0"/>
                          <a:cs typeface="Lato" panose="020F0502020204030203" pitchFamily="34" charset="0"/>
                        </a:rPr>
                        <a:t>Đã vạch ra một số kịch bản kiểm thử: truyền trong môi trường nước, truyền khi đầu thu hoặc đầu nhận di chuyển, truyền ở khoảng cách xa, …</a:t>
                      </a:r>
                    </a:p>
                    <a:p>
                      <a:pPr marL="0" indent="0">
                        <a:buFont typeface="Arial" panose="020B0604020202020204" pitchFamily="34" charset="0"/>
                        <a:buNone/>
                      </a:pPr>
                      <a:endParaRPr lang="en-US" sz="160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667790804"/>
                  </a:ext>
                </a:extLst>
              </a:tr>
              <a:tr h="450082">
                <a:tc>
                  <a:txBody>
                    <a:bodyPr/>
                    <a:lstStyle/>
                    <a:p>
                      <a:r>
                        <a:rPr lang="en-US" sz="1600">
                          <a:latin typeface="Lato" panose="020F0502020204030203" pitchFamily="34" charset="0"/>
                          <a:ea typeface="Lato" panose="020F0502020204030203" pitchFamily="34" charset="0"/>
                          <a:cs typeface="Lato" panose="020F0502020204030203" pitchFamily="34" charset="0"/>
                        </a:rPr>
                        <a:t>17/11 – 19/11</a:t>
                      </a:r>
                    </a:p>
                  </a:txBody>
                  <a:tcPr/>
                </a:tc>
                <a:tc>
                  <a:txBody>
                    <a:bodyPr/>
                    <a:lstStyle/>
                    <a:p>
                      <a:pPr marL="0" indent="0">
                        <a:buFont typeface="Arial" panose="020B0604020202020204" pitchFamily="34" charset="0"/>
                        <a:buNone/>
                      </a:pPr>
                      <a:r>
                        <a:rPr lang="en-US" sz="1600">
                          <a:latin typeface="Lato" panose="020F0502020204030203" pitchFamily="34" charset="0"/>
                          <a:ea typeface="Lato" panose="020F0502020204030203" pitchFamily="34" charset="0"/>
                          <a:cs typeface="Lato" panose="020F0502020204030203" pitchFamily="34" charset="0"/>
                        </a:rPr>
                        <a:t>Viết báo cáo tiến độ</a:t>
                      </a:r>
                    </a:p>
                  </a:txBody>
                  <a:tcPr/>
                </a:tc>
                <a:tc>
                  <a:txBody>
                    <a:bodyPr/>
                    <a:lstStyle/>
                    <a:p>
                      <a:pPr marL="0" indent="0">
                        <a:buFont typeface="Arial" panose="020B0604020202020204" pitchFamily="34" charset="0"/>
                        <a:buNone/>
                      </a:pPr>
                      <a:r>
                        <a:rPr lang="en-US" sz="1600">
                          <a:latin typeface="Lato" panose="020F0502020204030203" pitchFamily="34" charset="0"/>
                          <a:ea typeface="Lato" panose="020F0502020204030203" pitchFamily="34" charset="0"/>
                          <a:cs typeface="Lato" panose="020F0502020204030203" pitchFamily="34" charset="0"/>
                        </a:rPr>
                        <a:t>Hoàn thành</a:t>
                      </a:r>
                    </a:p>
                  </a:txBody>
                  <a:tcPr/>
                </a:tc>
                <a:extLst>
                  <a:ext uri="{0D108BD9-81ED-4DB2-BD59-A6C34878D82A}">
                    <a16:rowId xmlns:a16="http://schemas.microsoft.com/office/drawing/2014/main" val="285047878"/>
                  </a:ext>
                </a:extLst>
              </a:tr>
            </a:tbl>
          </a:graphicData>
        </a:graphic>
      </p:graphicFrame>
    </p:spTree>
    <p:extLst>
      <p:ext uri="{BB962C8B-B14F-4D97-AF65-F5344CB8AC3E}">
        <p14:creationId xmlns:p14="http://schemas.microsoft.com/office/powerpoint/2010/main" val="1051513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22</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FC457-8109-048E-55A1-9B3629E66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C4B47-3F55-1196-CD4E-32938A66BC7D}"/>
              </a:ext>
            </a:extLst>
          </p:cNvPr>
          <p:cNvSpPr>
            <a:spLocks noGrp="1"/>
          </p:cNvSpPr>
          <p:nvPr>
            <p:ph type="title"/>
          </p:nvPr>
        </p:nvSpPr>
        <p:spPr/>
        <p:txBody>
          <a:bodyPr/>
          <a:lstStyle/>
          <a:p>
            <a:r>
              <a:rPr lang="en-US"/>
              <a:t>1. Tổng quan về giao thức truyền thông LoRa</a:t>
            </a:r>
          </a:p>
        </p:txBody>
      </p:sp>
      <p:sp>
        <p:nvSpPr>
          <p:cNvPr id="4" name="Slide Number Placeholder 3">
            <a:extLst>
              <a:ext uri="{FF2B5EF4-FFF2-40B4-BE49-F238E27FC236}">
                <a16:creationId xmlns:a16="http://schemas.microsoft.com/office/drawing/2014/main" id="{65CF3690-C012-673D-7C6C-2DE0D2D06B76}"/>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10" name="Content Placeholder 2">
            <a:extLst>
              <a:ext uri="{FF2B5EF4-FFF2-40B4-BE49-F238E27FC236}">
                <a16:creationId xmlns:a16="http://schemas.microsoft.com/office/drawing/2014/main" id="{BED74516-B14F-2A76-7BF2-0DFC6926C755}"/>
              </a:ext>
            </a:extLst>
          </p:cNvPr>
          <p:cNvSpPr>
            <a:spLocks noGrp="1"/>
          </p:cNvSpPr>
          <p:nvPr>
            <p:ph sz="quarter" idx="13"/>
          </p:nvPr>
        </p:nvSpPr>
        <p:spPr>
          <a:xfrm>
            <a:off x="338736" y="1223658"/>
            <a:ext cx="8471890" cy="3434067"/>
          </a:xfrm>
        </p:spPr>
        <p:txBody>
          <a:bodyPr/>
          <a:lstStyle/>
          <a:p>
            <a:pPr marL="0" indent="0" algn="just">
              <a:lnSpc>
                <a:spcPct val="120000"/>
              </a:lnSpc>
              <a:spcBef>
                <a:spcPts val="300"/>
              </a:spcBef>
              <a:spcAft>
                <a:spcPts val="300"/>
              </a:spcAft>
              <a:buNone/>
            </a:pPr>
            <a:r>
              <a:rPr lang="en-US" sz="2000" b="1"/>
              <a:t>LoRa</a:t>
            </a:r>
            <a:r>
              <a:rPr lang="en-US" sz="2000"/>
              <a:t> (</a:t>
            </a:r>
            <a:r>
              <a:rPr lang="en-US" sz="2000" i="1"/>
              <a:t>Long Range Radio</a:t>
            </a:r>
            <a:r>
              <a:rPr lang="en-US" sz="2000"/>
              <a:t>) là </a:t>
            </a:r>
            <a:r>
              <a:rPr lang="vi-VN" sz="2000"/>
              <a:t>một công nghệ truyền thông không dây tầm xa, tiêu thụ năng lượng thấp, được phát triển bởi Semtech Corporation. </a:t>
            </a:r>
            <a:endParaRPr lang="en-US" sz="2000"/>
          </a:p>
          <a:p>
            <a:pPr marL="0" indent="0" algn="just">
              <a:lnSpc>
                <a:spcPct val="120000"/>
              </a:lnSpc>
              <a:spcBef>
                <a:spcPts val="300"/>
              </a:spcBef>
              <a:spcAft>
                <a:spcPts val="300"/>
              </a:spcAft>
              <a:buNone/>
            </a:pPr>
            <a:r>
              <a:rPr lang="vi-VN" sz="2000"/>
              <a:t>LoRa hoạt động trên băng tần Sub-GHz như 433MHz, 868MHz (ở châu Âu) và 915MHz (ở Mỹ), giúp truyền dữ liệu đi xa hơn mà không cần tăng công suất phát sóng.</a:t>
            </a:r>
            <a:endParaRPr lang="en-US" sz="2000"/>
          </a:p>
          <a:p>
            <a:pPr marL="0" indent="0" algn="just">
              <a:lnSpc>
                <a:spcPct val="120000"/>
              </a:lnSpc>
              <a:spcBef>
                <a:spcPts val="300"/>
              </a:spcBef>
              <a:spcAft>
                <a:spcPts val="300"/>
              </a:spcAft>
              <a:buNone/>
            </a:pPr>
            <a:r>
              <a:rPr lang="en-US" sz="2000"/>
              <a:t>T</a:t>
            </a:r>
            <a:r>
              <a:rPr lang="vi-VN" sz="2000"/>
              <a:t>ruyền tải lượng dữ liệu nhỏ với tần suất không quá cao tích hợp trong mạng cảm biến không dây (Wireless Sensor Networks – WSN với độ tin cậy cao mà không cần thay pin thường xuyên </a:t>
            </a:r>
            <a:endParaRPr lang="en-US" sz="2000"/>
          </a:p>
        </p:txBody>
      </p:sp>
      <p:pic>
        <p:nvPicPr>
          <p:cNvPr id="1026" name="Picture 2" descr="Công nghệ LoRA và LoRaWAN truyền dữ liệu xa, công suất thất trong IoT.">
            <a:extLst>
              <a:ext uri="{FF2B5EF4-FFF2-40B4-BE49-F238E27FC236}">
                <a16:creationId xmlns:a16="http://schemas.microsoft.com/office/drawing/2014/main" id="{BCFB0816-4183-9F65-D934-7DE634E39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26" y="1223658"/>
            <a:ext cx="3220039" cy="17151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3E31FD2-B1AD-B339-CA64-6169E3428D62}"/>
              </a:ext>
            </a:extLst>
          </p:cNvPr>
          <p:cNvSpPr txBox="1">
            <a:spLocks/>
          </p:cNvSpPr>
          <p:nvPr/>
        </p:nvSpPr>
        <p:spPr>
          <a:xfrm>
            <a:off x="9167606" y="3016938"/>
            <a:ext cx="2328677" cy="5289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err="1"/>
              <a:t>Hình</a:t>
            </a:r>
            <a:r>
              <a:rPr lang="en-US" sz="1800" i="1"/>
              <a:t> 1. LoRa</a:t>
            </a:r>
          </a:p>
        </p:txBody>
      </p:sp>
    </p:spTree>
    <p:extLst>
      <p:ext uri="{BB962C8B-B14F-4D97-AF65-F5344CB8AC3E}">
        <p14:creationId xmlns:p14="http://schemas.microsoft.com/office/powerpoint/2010/main" val="1885307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DA5D9-DA3C-7C29-F5DE-7F036D306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54E230-2029-B2E6-1C1B-B3522345C9F4}"/>
              </a:ext>
            </a:extLst>
          </p:cNvPr>
          <p:cNvSpPr>
            <a:spLocks noGrp="1"/>
          </p:cNvSpPr>
          <p:nvPr>
            <p:ph type="title"/>
          </p:nvPr>
        </p:nvSpPr>
        <p:spPr/>
        <p:txBody>
          <a:bodyPr/>
          <a:lstStyle/>
          <a:p>
            <a:r>
              <a:rPr lang="en-US"/>
              <a:t>1. </a:t>
            </a:r>
            <a:r>
              <a:rPr lang="en-US" err="1"/>
              <a:t>Tổng</a:t>
            </a:r>
            <a:r>
              <a:rPr lang="en-US"/>
              <a:t> </a:t>
            </a:r>
            <a:r>
              <a:rPr lang="en-US" err="1"/>
              <a:t>quan</a:t>
            </a:r>
            <a:r>
              <a:rPr lang="en-US"/>
              <a:t> </a:t>
            </a:r>
            <a:r>
              <a:rPr lang="en-US" err="1"/>
              <a:t>về</a:t>
            </a:r>
            <a:r>
              <a:rPr lang="en-US"/>
              <a:t> </a:t>
            </a:r>
            <a:r>
              <a:rPr lang="en-US" err="1"/>
              <a:t>giao</a:t>
            </a:r>
            <a:r>
              <a:rPr lang="en-US"/>
              <a:t> </a:t>
            </a:r>
            <a:r>
              <a:rPr lang="en-US" err="1"/>
              <a:t>thức</a:t>
            </a:r>
            <a:r>
              <a:rPr lang="en-US"/>
              <a:t> </a:t>
            </a:r>
            <a:r>
              <a:rPr lang="en-US" err="1"/>
              <a:t>truyền</a:t>
            </a:r>
            <a:r>
              <a:rPr lang="en-US"/>
              <a:t> </a:t>
            </a:r>
            <a:r>
              <a:rPr lang="en-US" err="1"/>
              <a:t>thông</a:t>
            </a:r>
            <a:r>
              <a:rPr lang="en-US"/>
              <a:t> LoRa</a:t>
            </a:r>
          </a:p>
        </p:txBody>
      </p:sp>
      <p:sp>
        <p:nvSpPr>
          <p:cNvPr id="4" name="Slide Number Placeholder 3">
            <a:extLst>
              <a:ext uri="{FF2B5EF4-FFF2-40B4-BE49-F238E27FC236}">
                <a16:creationId xmlns:a16="http://schemas.microsoft.com/office/drawing/2014/main" id="{68B13B2C-BBA2-DDBC-80CB-1BFC7F3CA8F8}"/>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3" name="Content Placeholder 2">
            <a:extLst>
              <a:ext uri="{FF2B5EF4-FFF2-40B4-BE49-F238E27FC236}">
                <a16:creationId xmlns:a16="http://schemas.microsoft.com/office/drawing/2014/main" id="{836EA2DC-A343-1D46-0FC6-E197037720BE}"/>
              </a:ext>
            </a:extLst>
          </p:cNvPr>
          <p:cNvSpPr txBox="1">
            <a:spLocks/>
          </p:cNvSpPr>
          <p:nvPr/>
        </p:nvSpPr>
        <p:spPr>
          <a:xfrm>
            <a:off x="2546793" y="1103961"/>
            <a:ext cx="7098413" cy="5289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t>Bảng thông số kỹ thuật của giao thức truyền thông LoRa</a:t>
            </a:r>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323CC540-4D3C-BA9C-9FE0-42FB940A681F}"/>
                  </a:ext>
                </a:extLst>
              </p:cNvPr>
              <p:cNvGraphicFramePr>
                <a:graphicFrameLocks noGrp="1"/>
              </p:cNvGraphicFramePr>
              <p:nvPr>
                <p:extLst>
                  <p:ext uri="{D42A27DB-BD31-4B8C-83A1-F6EECF244321}">
                    <p14:modId xmlns:p14="http://schemas.microsoft.com/office/powerpoint/2010/main" val="4021609214"/>
                  </p:ext>
                </p:extLst>
              </p:nvPr>
            </p:nvGraphicFramePr>
            <p:xfrm>
              <a:off x="338736" y="1632903"/>
              <a:ext cx="11491314" cy="3485011"/>
            </p:xfrm>
            <a:graphic>
              <a:graphicData uri="http://schemas.openxmlformats.org/drawingml/2006/table">
                <a:tbl>
                  <a:tblPr firstRow="1" bandRow="1">
                    <a:tableStyleId>{5C22544A-7EE6-4342-B048-85BDC9FD1C3A}</a:tableStyleId>
                  </a:tblPr>
                  <a:tblGrid>
                    <a:gridCol w="4325716">
                      <a:extLst>
                        <a:ext uri="{9D8B030D-6E8A-4147-A177-3AD203B41FA5}">
                          <a16:colId xmlns:a16="http://schemas.microsoft.com/office/drawing/2014/main" val="1037152317"/>
                        </a:ext>
                      </a:extLst>
                    </a:gridCol>
                    <a:gridCol w="7165598">
                      <a:extLst>
                        <a:ext uri="{9D8B030D-6E8A-4147-A177-3AD203B41FA5}">
                          <a16:colId xmlns:a16="http://schemas.microsoft.com/office/drawing/2014/main" val="4265671103"/>
                        </a:ext>
                      </a:extLst>
                    </a:gridCol>
                  </a:tblGrid>
                  <a:tr h="271248">
                    <a:tc>
                      <a:txBody>
                        <a:bodyPr/>
                        <a:lstStyle/>
                        <a:p>
                          <a:pPr algn="ctr">
                            <a:lnSpc>
                              <a:spcPct val="120000"/>
                            </a:lnSpc>
                            <a:spcBef>
                              <a:spcPts val="300"/>
                            </a:spcBef>
                            <a:spcAft>
                              <a:spcPts val="300"/>
                            </a:spcAft>
                          </a:pPr>
                          <a:r>
                            <a:rPr lang="en-US">
                              <a:latin typeface="Lato" panose="020F0502020204030203" pitchFamily="34" charset="0"/>
                              <a:ea typeface="Lato" panose="020F0502020204030203" pitchFamily="34" charset="0"/>
                              <a:cs typeface="Lato" panose="020F0502020204030203" pitchFamily="34" charset="0"/>
                            </a:rPr>
                            <a:t>Thông số kỹ thuật</a:t>
                          </a:r>
                        </a:p>
                      </a:txBody>
                      <a:tcPr/>
                    </a:tc>
                    <a:tc>
                      <a:txBody>
                        <a:bodyPr/>
                        <a:lstStyle/>
                        <a:p>
                          <a:pPr algn="ctr">
                            <a:lnSpc>
                              <a:spcPct val="120000"/>
                            </a:lnSpc>
                            <a:spcBef>
                              <a:spcPts val="300"/>
                            </a:spcBef>
                            <a:spcAft>
                              <a:spcPts val="300"/>
                            </a:spcAft>
                          </a:pPr>
                          <a:r>
                            <a:rPr lang="en-US">
                              <a:latin typeface="Lato" panose="020F0502020204030203" pitchFamily="34" charset="0"/>
                              <a:ea typeface="Lato" panose="020F0502020204030203" pitchFamily="34" charset="0"/>
                              <a:cs typeface="Lato" panose="020F0502020204030203" pitchFamily="34" charset="0"/>
                            </a:rPr>
                            <a:t>Đặc điểm</a:t>
                          </a:r>
                        </a:p>
                      </a:txBody>
                      <a:tcPr/>
                    </a:tc>
                    <a:extLst>
                      <a:ext uri="{0D108BD9-81ED-4DB2-BD59-A6C34878D82A}">
                        <a16:rowId xmlns:a16="http://schemas.microsoft.com/office/drawing/2014/main" val="613793631"/>
                      </a:ext>
                    </a:extLst>
                  </a:tr>
                  <a:tr h="293154">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Phổ tần sử dụng</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Hoạt động trong dải ISM</a:t>
                          </a:r>
                        </a:p>
                      </a:txBody>
                      <a:tcPr/>
                    </a:tc>
                    <a:extLst>
                      <a:ext uri="{0D108BD9-81ED-4DB2-BD59-A6C34878D82A}">
                        <a16:rowId xmlns:a16="http://schemas.microsoft.com/office/drawing/2014/main" val="842776891"/>
                      </a:ext>
                    </a:extLst>
                  </a:tr>
                  <a:tr h="271248">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Tốc độ dữ liệu (Data rate)</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0.3 kbps đến ~50 kbps (thấp), không phù hợp truyền real time</a:t>
                          </a:r>
                        </a:p>
                      </a:txBody>
                      <a:tcPr/>
                    </a:tc>
                    <a:extLst>
                      <a:ext uri="{0D108BD9-81ED-4DB2-BD59-A6C34878D82A}">
                        <a16:rowId xmlns:a16="http://schemas.microsoft.com/office/drawing/2014/main" val="2756137252"/>
                      </a:ext>
                    </a:extLst>
                  </a:tr>
                  <a:tr h="271248">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Độ nhạy thu cao (Receiver Sensitivity)</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–137 dBm đến –148 dBm</a:t>
                          </a:r>
                        </a:p>
                      </a:txBody>
                      <a:tcPr/>
                    </a:tc>
                    <a:extLst>
                      <a:ext uri="{0D108BD9-81ED-4DB2-BD59-A6C34878D82A}">
                        <a16:rowId xmlns:a16="http://schemas.microsoft.com/office/drawing/2014/main" val="4014647360"/>
                      </a:ext>
                    </a:extLst>
                  </a:tr>
                  <a:tr h="271248">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Tầm hoạt động (Range)</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Ít</a:t>
                          </a:r>
                          <a:r>
                            <a:rPr lang="vi-VN" b="0">
                              <a:latin typeface="Lato" panose="020F0502020204030203" pitchFamily="34" charset="0"/>
                              <a:ea typeface="Lato" panose="020F0502020204030203" pitchFamily="34" charset="0"/>
                              <a:cs typeface="Lato" panose="020F0502020204030203" pitchFamily="34" charset="0"/>
                            </a:rPr>
                            <a:t> vật cản: 15–20 km, thậm chí hơn nếu đặt cao</a:t>
                          </a:r>
                          <a:endParaRPr lang="en-US" b="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689949820"/>
                      </a:ext>
                    </a:extLst>
                  </a:tr>
                  <a:tr h="271248">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Công suất phát</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+14 dBm đến +20 dBm</a:t>
                          </a:r>
                        </a:p>
                      </a:txBody>
                      <a:tcPr/>
                    </a:tc>
                    <a:extLst>
                      <a:ext uri="{0D108BD9-81ED-4DB2-BD59-A6C34878D82A}">
                        <a16:rowId xmlns:a16="http://schemas.microsoft.com/office/drawing/2014/main" val="891551422"/>
                      </a:ext>
                    </a:extLst>
                  </a:tr>
                  <a:tr h="271248">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Băng thông (Bandwidth)</a:t>
                          </a:r>
                        </a:p>
                      </a:txBody>
                      <a:tcPr/>
                    </a:tc>
                    <a:tc>
                      <a:txBody>
                        <a:bodyPr/>
                        <a:lstStyle/>
                        <a:p>
                          <a:pPr>
                            <a:lnSpc>
                              <a:spcPct val="120000"/>
                            </a:lnSpc>
                            <a:spcBef>
                              <a:spcPts val="300"/>
                            </a:spcBef>
                            <a:spcAft>
                              <a:spcPts val="300"/>
                            </a:spcAft>
                          </a:pPr>
                          <a:r>
                            <a:rPr lang="de-DE" b="0">
                              <a:latin typeface="Lato" panose="020F0502020204030203" pitchFamily="34" charset="0"/>
                              <a:ea typeface="Lato" panose="020F0502020204030203" pitchFamily="34" charset="0"/>
                              <a:cs typeface="Lato" panose="020F0502020204030203" pitchFamily="34" charset="0"/>
                            </a:rPr>
                            <a:t>125 kHz, 250 kHz, 500 kHz</a:t>
                          </a:r>
                          <a:endParaRPr lang="en-US" b="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05549880"/>
                      </a:ext>
                    </a:extLst>
                  </a:tr>
                  <a:tr h="271248">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Energy efficiency</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Dòng </a:t>
                          </a:r>
                          <a:r>
                            <a:rPr lang="en-US" b="0" err="1">
                              <a:latin typeface="Lato" panose="020F0502020204030203" pitchFamily="34" charset="0"/>
                              <a:ea typeface="Lato" panose="020F0502020204030203" pitchFamily="34" charset="0"/>
                              <a:cs typeface="Lato" panose="020F0502020204030203" pitchFamily="34" charset="0"/>
                            </a:rPr>
                            <a:t>tiêu</a:t>
                          </a:r>
                          <a:r>
                            <a:rPr lang="en-US" b="0">
                              <a:latin typeface="Lato" panose="020F0502020204030203" pitchFamily="34" charset="0"/>
                              <a:ea typeface="Lato" panose="020F0502020204030203" pitchFamily="34" charset="0"/>
                              <a:cs typeface="Lato" panose="020F0502020204030203" pitchFamily="34" charset="0"/>
                            </a:rPr>
                            <a:t> </a:t>
                          </a:r>
                          <a:r>
                            <a:rPr lang="en-US" b="0" err="1">
                              <a:latin typeface="Lato" panose="020F0502020204030203" pitchFamily="34" charset="0"/>
                              <a:ea typeface="Lato" panose="020F0502020204030203" pitchFamily="34" charset="0"/>
                              <a:cs typeface="Lato" panose="020F0502020204030203" pitchFamily="34" charset="0"/>
                            </a:rPr>
                            <a:t>thụ</a:t>
                          </a:r>
                          <a:r>
                            <a:rPr lang="en-US" b="0">
                              <a:latin typeface="Lato" panose="020F0502020204030203" pitchFamily="34" charset="0"/>
                              <a:ea typeface="Lato" panose="020F0502020204030203" pitchFamily="34" charset="0"/>
                              <a:cs typeface="Lato" panose="020F0502020204030203" pitchFamily="34" charset="0"/>
                            </a:rPr>
                            <a:t> </a:t>
                          </a:r>
                          <a:r>
                            <a:rPr lang="en-US" b="0" err="1">
                              <a:latin typeface="Lato" panose="020F0502020204030203" pitchFamily="34" charset="0"/>
                              <a:ea typeface="Lato" panose="020F0502020204030203" pitchFamily="34" charset="0"/>
                              <a:cs typeface="Lato" panose="020F0502020204030203" pitchFamily="34" charset="0"/>
                            </a:rPr>
                            <a:t>rất</a:t>
                          </a:r>
                          <a:r>
                            <a:rPr lang="en-US" b="0">
                              <a:latin typeface="Lato" panose="020F0502020204030203" pitchFamily="34" charset="0"/>
                              <a:ea typeface="Lato" panose="020F0502020204030203" pitchFamily="34" charset="0"/>
                              <a:cs typeface="Lato" panose="020F0502020204030203" pitchFamily="34" charset="0"/>
                            </a:rPr>
                            <a:t> thấp (</a:t>
                          </a:r>
                          <a14:m>
                            <m:oMath xmlns:m="http://schemas.openxmlformats.org/officeDocument/2006/math">
                              <m:r>
                                <a:rPr lang="en-US" b="0" i="1" smtClean="0">
                                  <a:latin typeface="Cambria Math" panose="02040503050406030204" pitchFamily="18" charset="0"/>
                                </a:rPr>
                                <m:t>𝑢𝐴</m:t>
                              </m:r>
                              <m:r>
                                <a:rPr lang="en-US" b="0" i="1" smtClean="0">
                                  <a:latin typeface="Cambria Math" panose="02040503050406030204" pitchFamily="18" charset="0"/>
                                </a:rPr>
                                <m:t>)</m:t>
                              </m:r>
                            </m:oMath>
                          </a14:m>
                          <a:endParaRPr lang="en-US" b="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4098958091"/>
                      </a:ext>
                    </a:extLst>
                  </a:tr>
                  <a:tr h="271248">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Tính năng chống nhiễu</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C</a:t>
                          </a:r>
                          <a:r>
                            <a:rPr lang="vi-VN" b="0">
                              <a:latin typeface="Lato" panose="020F0502020204030203" pitchFamily="34" charset="0"/>
                              <a:ea typeface="Lato" panose="020F0502020204030203" pitchFamily="34" charset="0"/>
                              <a:cs typeface="Lato" panose="020F0502020204030203" pitchFamily="34" charset="0"/>
                            </a:rPr>
                            <a:t>ó cơ chế khử nhiễu mạnh</a:t>
                          </a:r>
                          <a:endParaRPr lang="en-US" b="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01759603"/>
                      </a:ext>
                    </a:extLst>
                  </a:tr>
                </a:tbl>
              </a:graphicData>
            </a:graphic>
          </p:graphicFrame>
        </mc:Choice>
        <mc:Fallback>
          <p:graphicFrame>
            <p:nvGraphicFramePr>
              <p:cNvPr id="5" name="Table 4">
                <a:extLst>
                  <a:ext uri="{FF2B5EF4-FFF2-40B4-BE49-F238E27FC236}">
                    <a16:creationId xmlns:a16="http://schemas.microsoft.com/office/drawing/2014/main" id="{323CC540-4D3C-BA9C-9FE0-42FB940A681F}"/>
                  </a:ext>
                </a:extLst>
              </p:cNvPr>
              <p:cNvGraphicFramePr>
                <a:graphicFrameLocks noGrp="1"/>
              </p:cNvGraphicFramePr>
              <p:nvPr>
                <p:extLst>
                  <p:ext uri="{D42A27DB-BD31-4B8C-83A1-F6EECF244321}">
                    <p14:modId xmlns:p14="http://schemas.microsoft.com/office/powerpoint/2010/main" val="4021609214"/>
                  </p:ext>
                </p:extLst>
              </p:nvPr>
            </p:nvGraphicFramePr>
            <p:xfrm>
              <a:off x="338736" y="1632903"/>
              <a:ext cx="11491314" cy="3485011"/>
            </p:xfrm>
            <a:graphic>
              <a:graphicData uri="http://schemas.openxmlformats.org/drawingml/2006/table">
                <a:tbl>
                  <a:tblPr firstRow="1" bandRow="1">
                    <a:tableStyleId>{5C22544A-7EE6-4342-B048-85BDC9FD1C3A}</a:tableStyleId>
                  </a:tblPr>
                  <a:tblGrid>
                    <a:gridCol w="4325716">
                      <a:extLst>
                        <a:ext uri="{9D8B030D-6E8A-4147-A177-3AD203B41FA5}">
                          <a16:colId xmlns:a16="http://schemas.microsoft.com/office/drawing/2014/main" val="1037152317"/>
                        </a:ext>
                      </a:extLst>
                    </a:gridCol>
                    <a:gridCol w="7165598">
                      <a:extLst>
                        <a:ext uri="{9D8B030D-6E8A-4147-A177-3AD203B41FA5}">
                          <a16:colId xmlns:a16="http://schemas.microsoft.com/office/drawing/2014/main" val="4265671103"/>
                        </a:ext>
                      </a:extLst>
                    </a:gridCol>
                  </a:tblGrid>
                  <a:tr h="387033">
                    <a:tc>
                      <a:txBody>
                        <a:bodyPr/>
                        <a:lstStyle/>
                        <a:p>
                          <a:pPr algn="ctr">
                            <a:lnSpc>
                              <a:spcPct val="120000"/>
                            </a:lnSpc>
                            <a:spcBef>
                              <a:spcPts val="300"/>
                            </a:spcBef>
                            <a:spcAft>
                              <a:spcPts val="300"/>
                            </a:spcAft>
                          </a:pPr>
                          <a:r>
                            <a:rPr lang="en-US">
                              <a:latin typeface="Lato" panose="020F0502020204030203" pitchFamily="34" charset="0"/>
                              <a:ea typeface="Lato" panose="020F0502020204030203" pitchFamily="34" charset="0"/>
                              <a:cs typeface="Lato" panose="020F0502020204030203" pitchFamily="34" charset="0"/>
                            </a:rPr>
                            <a:t>Thông số kỹ thuật</a:t>
                          </a:r>
                        </a:p>
                      </a:txBody>
                      <a:tcPr/>
                    </a:tc>
                    <a:tc>
                      <a:txBody>
                        <a:bodyPr/>
                        <a:lstStyle/>
                        <a:p>
                          <a:pPr algn="ctr">
                            <a:lnSpc>
                              <a:spcPct val="120000"/>
                            </a:lnSpc>
                            <a:spcBef>
                              <a:spcPts val="300"/>
                            </a:spcBef>
                            <a:spcAft>
                              <a:spcPts val="300"/>
                            </a:spcAft>
                          </a:pPr>
                          <a:r>
                            <a:rPr lang="en-US">
                              <a:latin typeface="Lato" panose="020F0502020204030203" pitchFamily="34" charset="0"/>
                              <a:ea typeface="Lato" panose="020F0502020204030203" pitchFamily="34" charset="0"/>
                              <a:cs typeface="Lato" panose="020F0502020204030203" pitchFamily="34" charset="0"/>
                            </a:rPr>
                            <a:t>Đặc điểm</a:t>
                          </a:r>
                        </a:p>
                      </a:txBody>
                      <a:tcPr/>
                    </a:tc>
                    <a:extLst>
                      <a:ext uri="{0D108BD9-81ED-4DB2-BD59-A6C34878D82A}">
                        <a16:rowId xmlns:a16="http://schemas.microsoft.com/office/drawing/2014/main" val="613793631"/>
                      </a:ext>
                    </a:extLst>
                  </a:tr>
                  <a:tr h="387033">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Phổ tần sử dụng</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Hoạt động trong dải ISM</a:t>
                          </a:r>
                        </a:p>
                      </a:txBody>
                      <a:tcPr/>
                    </a:tc>
                    <a:extLst>
                      <a:ext uri="{0D108BD9-81ED-4DB2-BD59-A6C34878D82A}">
                        <a16:rowId xmlns:a16="http://schemas.microsoft.com/office/drawing/2014/main" val="842776891"/>
                      </a:ext>
                    </a:extLst>
                  </a:tr>
                  <a:tr h="387033">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Tốc độ dữ liệu (Data rate)</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0.3 kbps đến ~50 kbps (thấp), không phù hợp truyền real time</a:t>
                          </a:r>
                        </a:p>
                      </a:txBody>
                      <a:tcPr/>
                    </a:tc>
                    <a:extLst>
                      <a:ext uri="{0D108BD9-81ED-4DB2-BD59-A6C34878D82A}">
                        <a16:rowId xmlns:a16="http://schemas.microsoft.com/office/drawing/2014/main" val="2756137252"/>
                      </a:ext>
                    </a:extLst>
                  </a:tr>
                  <a:tr h="387033">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Độ nhạy thu cao (Receiver Sensitivity)</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–137 dBm đến –148 dBm</a:t>
                          </a:r>
                        </a:p>
                      </a:txBody>
                      <a:tcPr/>
                    </a:tc>
                    <a:extLst>
                      <a:ext uri="{0D108BD9-81ED-4DB2-BD59-A6C34878D82A}">
                        <a16:rowId xmlns:a16="http://schemas.microsoft.com/office/drawing/2014/main" val="4014647360"/>
                      </a:ext>
                    </a:extLst>
                  </a:tr>
                  <a:tr h="387033">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Tầm hoạt động (Range)</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Ít</a:t>
                          </a:r>
                          <a:r>
                            <a:rPr lang="vi-VN" b="0">
                              <a:latin typeface="Lato" panose="020F0502020204030203" pitchFamily="34" charset="0"/>
                              <a:ea typeface="Lato" panose="020F0502020204030203" pitchFamily="34" charset="0"/>
                              <a:cs typeface="Lato" panose="020F0502020204030203" pitchFamily="34" charset="0"/>
                            </a:rPr>
                            <a:t> vật cản: 15–20 km, thậm chí hơn nếu đặt cao</a:t>
                          </a:r>
                          <a:endParaRPr lang="en-US" b="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689949820"/>
                      </a:ext>
                    </a:extLst>
                  </a:tr>
                  <a:tr h="387033">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Công suất phát</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+14 dBm đến +20 dBm</a:t>
                          </a:r>
                        </a:p>
                      </a:txBody>
                      <a:tcPr/>
                    </a:tc>
                    <a:extLst>
                      <a:ext uri="{0D108BD9-81ED-4DB2-BD59-A6C34878D82A}">
                        <a16:rowId xmlns:a16="http://schemas.microsoft.com/office/drawing/2014/main" val="891551422"/>
                      </a:ext>
                    </a:extLst>
                  </a:tr>
                  <a:tr h="387033">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Băng thông (Bandwidth)</a:t>
                          </a:r>
                        </a:p>
                      </a:txBody>
                      <a:tcPr/>
                    </a:tc>
                    <a:tc>
                      <a:txBody>
                        <a:bodyPr/>
                        <a:lstStyle/>
                        <a:p>
                          <a:pPr>
                            <a:lnSpc>
                              <a:spcPct val="120000"/>
                            </a:lnSpc>
                            <a:spcBef>
                              <a:spcPts val="300"/>
                            </a:spcBef>
                            <a:spcAft>
                              <a:spcPts val="300"/>
                            </a:spcAft>
                          </a:pPr>
                          <a:r>
                            <a:rPr lang="de-DE" b="0">
                              <a:latin typeface="Lato" panose="020F0502020204030203" pitchFamily="34" charset="0"/>
                              <a:ea typeface="Lato" panose="020F0502020204030203" pitchFamily="34" charset="0"/>
                              <a:cs typeface="Lato" panose="020F0502020204030203" pitchFamily="34" charset="0"/>
                            </a:rPr>
                            <a:t>125 kHz, 250 kHz, 500 kHz</a:t>
                          </a:r>
                          <a:endParaRPr lang="en-US" b="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05549880"/>
                      </a:ext>
                    </a:extLst>
                  </a:tr>
                  <a:tr h="388747">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Energy efficiency</a:t>
                          </a:r>
                        </a:p>
                      </a:txBody>
                      <a:tcPr/>
                    </a:tc>
                    <a:tc>
                      <a:txBody>
                        <a:bodyPr/>
                        <a:lstStyle/>
                        <a:p>
                          <a:endParaRPr lang="en-US"/>
                        </a:p>
                      </a:txBody>
                      <a:tcPr>
                        <a:blipFill>
                          <a:blip r:embed="rId2"/>
                          <a:stretch>
                            <a:fillRect l="-60459" t="-696875" r="-340" b="-125000"/>
                          </a:stretch>
                        </a:blipFill>
                      </a:tcPr>
                    </a:tc>
                    <a:extLst>
                      <a:ext uri="{0D108BD9-81ED-4DB2-BD59-A6C34878D82A}">
                        <a16:rowId xmlns:a16="http://schemas.microsoft.com/office/drawing/2014/main" val="4098958091"/>
                      </a:ext>
                    </a:extLst>
                  </a:tr>
                  <a:tr h="387033">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Tính năng chống nhiễu</a:t>
                          </a:r>
                        </a:p>
                      </a:txBody>
                      <a:tcPr/>
                    </a:tc>
                    <a:tc>
                      <a:txBody>
                        <a:bodyPr/>
                        <a:lstStyle/>
                        <a:p>
                          <a:pPr>
                            <a:lnSpc>
                              <a:spcPct val="120000"/>
                            </a:lnSpc>
                            <a:spcBef>
                              <a:spcPts val="300"/>
                            </a:spcBef>
                            <a:spcAft>
                              <a:spcPts val="300"/>
                            </a:spcAft>
                          </a:pPr>
                          <a:r>
                            <a:rPr lang="en-US" b="0">
                              <a:latin typeface="Lato" panose="020F0502020204030203" pitchFamily="34" charset="0"/>
                              <a:ea typeface="Lato" panose="020F0502020204030203" pitchFamily="34" charset="0"/>
                              <a:cs typeface="Lato" panose="020F0502020204030203" pitchFamily="34" charset="0"/>
                            </a:rPr>
                            <a:t>C</a:t>
                          </a:r>
                          <a:r>
                            <a:rPr lang="vi-VN" b="0">
                              <a:latin typeface="Lato" panose="020F0502020204030203" pitchFamily="34" charset="0"/>
                              <a:ea typeface="Lato" panose="020F0502020204030203" pitchFamily="34" charset="0"/>
                              <a:cs typeface="Lato" panose="020F0502020204030203" pitchFamily="34" charset="0"/>
                            </a:rPr>
                            <a:t>ó cơ chế khử nhiễu mạnh</a:t>
                          </a:r>
                          <a:endParaRPr lang="en-US" b="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01759603"/>
                      </a:ext>
                    </a:extLst>
                  </a:tr>
                </a:tbl>
              </a:graphicData>
            </a:graphic>
          </p:graphicFrame>
        </mc:Fallback>
      </mc:AlternateContent>
    </p:spTree>
    <p:extLst>
      <p:ext uri="{BB962C8B-B14F-4D97-AF65-F5344CB8AC3E}">
        <p14:creationId xmlns:p14="http://schemas.microsoft.com/office/powerpoint/2010/main" val="60639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C9088-E455-BFA8-B841-FEF3F67387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E084FD-EFF5-E318-7C77-8BB1976DCC74}"/>
              </a:ext>
            </a:extLst>
          </p:cNvPr>
          <p:cNvSpPr>
            <a:spLocks noGrp="1"/>
          </p:cNvSpPr>
          <p:nvPr>
            <p:ph type="title"/>
          </p:nvPr>
        </p:nvSpPr>
        <p:spPr/>
        <p:txBody>
          <a:bodyPr/>
          <a:lstStyle/>
          <a:p>
            <a:r>
              <a:rPr lang="en-US"/>
              <a:t>2. Thiết bị phần cứng</a:t>
            </a:r>
          </a:p>
        </p:txBody>
      </p:sp>
      <p:sp>
        <p:nvSpPr>
          <p:cNvPr id="4" name="Slide Number Placeholder 3">
            <a:extLst>
              <a:ext uri="{FF2B5EF4-FFF2-40B4-BE49-F238E27FC236}">
                <a16:creationId xmlns:a16="http://schemas.microsoft.com/office/drawing/2014/main" id="{729305C9-07FF-6BA2-563D-899B91EC9235}"/>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10" name="Content Placeholder 2">
            <a:extLst>
              <a:ext uri="{FF2B5EF4-FFF2-40B4-BE49-F238E27FC236}">
                <a16:creationId xmlns:a16="http://schemas.microsoft.com/office/drawing/2014/main" id="{5EF67999-EF5B-BFC5-3AEB-96DBABDF01ED}"/>
              </a:ext>
            </a:extLst>
          </p:cNvPr>
          <p:cNvSpPr>
            <a:spLocks noGrp="1"/>
          </p:cNvSpPr>
          <p:nvPr>
            <p:ph sz="quarter" idx="13"/>
          </p:nvPr>
        </p:nvSpPr>
        <p:spPr>
          <a:xfrm>
            <a:off x="338736" y="894896"/>
            <a:ext cx="8343148" cy="491039"/>
          </a:xfrm>
        </p:spPr>
        <p:txBody>
          <a:bodyPr/>
          <a:lstStyle/>
          <a:p>
            <a:pPr marL="0" indent="0" algn="just">
              <a:lnSpc>
                <a:spcPct val="120000"/>
              </a:lnSpc>
              <a:spcBef>
                <a:spcPts val="300"/>
              </a:spcBef>
              <a:spcAft>
                <a:spcPts val="300"/>
              </a:spcAft>
              <a:buNone/>
            </a:pPr>
            <a:r>
              <a:rPr lang="en-US" sz="2000" b="1" i="1"/>
              <a:t>2.1. Lựa chọn vi điều khiển</a:t>
            </a:r>
          </a:p>
          <a:p>
            <a:pPr marL="0" indent="0" algn="just">
              <a:lnSpc>
                <a:spcPct val="120000"/>
              </a:lnSpc>
              <a:spcBef>
                <a:spcPts val="300"/>
              </a:spcBef>
              <a:spcAft>
                <a:spcPts val="300"/>
              </a:spcAft>
              <a:buNone/>
            </a:pPr>
            <a:endParaRPr lang="en-US" sz="2000" b="1" i="1"/>
          </a:p>
        </p:txBody>
      </p:sp>
      <p:graphicFrame>
        <p:nvGraphicFramePr>
          <p:cNvPr id="16" name="Table 15">
            <a:extLst>
              <a:ext uri="{FF2B5EF4-FFF2-40B4-BE49-F238E27FC236}">
                <a16:creationId xmlns:a16="http://schemas.microsoft.com/office/drawing/2014/main" id="{FFA28492-EEA6-633D-29D4-7A2C2FF87A24}"/>
              </a:ext>
            </a:extLst>
          </p:cNvPr>
          <p:cNvGraphicFramePr>
            <a:graphicFrameLocks noGrp="1"/>
          </p:cNvGraphicFramePr>
          <p:nvPr>
            <p:extLst>
              <p:ext uri="{D42A27DB-BD31-4B8C-83A1-F6EECF244321}">
                <p14:modId xmlns:p14="http://schemas.microsoft.com/office/powerpoint/2010/main" val="1097730231"/>
              </p:ext>
            </p:extLst>
          </p:nvPr>
        </p:nvGraphicFramePr>
        <p:xfrm>
          <a:off x="338736" y="1385935"/>
          <a:ext cx="11560974" cy="4445000"/>
        </p:xfrm>
        <a:graphic>
          <a:graphicData uri="http://schemas.openxmlformats.org/drawingml/2006/table">
            <a:tbl>
              <a:tblPr firstRow="1" bandRow="1">
                <a:tableStyleId>{5C22544A-7EE6-4342-B048-85BDC9FD1C3A}</a:tableStyleId>
              </a:tblPr>
              <a:tblGrid>
                <a:gridCol w="2271114">
                  <a:extLst>
                    <a:ext uri="{9D8B030D-6E8A-4147-A177-3AD203B41FA5}">
                      <a16:colId xmlns:a16="http://schemas.microsoft.com/office/drawing/2014/main" val="4023612928"/>
                    </a:ext>
                  </a:extLst>
                </a:gridCol>
                <a:gridCol w="2505075">
                  <a:extLst>
                    <a:ext uri="{9D8B030D-6E8A-4147-A177-3AD203B41FA5}">
                      <a16:colId xmlns:a16="http://schemas.microsoft.com/office/drawing/2014/main" val="716064650"/>
                    </a:ext>
                  </a:extLst>
                </a:gridCol>
                <a:gridCol w="4029075">
                  <a:extLst>
                    <a:ext uri="{9D8B030D-6E8A-4147-A177-3AD203B41FA5}">
                      <a16:colId xmlns:a16="http://schemas.microsoft.com/office/drawing/2014/main" val="2854341804"/>
                    </a:ext>
                  </a:extLst>
                </a:gridCol>
                <a:gridCol w="2755710">
                  <a:extLst>
                    <a:ext uri="{9D8B030D-6E8A-4147-A177-3AD203B41FA5}">
                      <a16:colId xmlns:a16="http://schemas.microsoft.com/office/drawing/2014/main" val="2871882257"/>
                    </a:ext>
                  </a:extLst>
                </a:gridCol>
              </a:tblGrid>
              <a:tr h="362489">
                <a:tc>
                  <a:txBody>
                    <a:bodyPr/>
                    <a:lstStyle/>
                    <a:p>
                      <a:pPr algn="ctr"/>
                      <a:r>
                        <a:rPr lang="en-US" sz="1800">
                          <a:latin typeface="Lato" panose="020F0502020204030203" pitchFamily="34" charset="0"/>
                          <a:ea typeface="Lato" panose="020F0502020204030203" pitchFamily="34" charset="0"/>
                          <a:cs typeface="Lato" panose="020F0502020204030203" pitchFamily="34" charset="0"/>
                        </a:rPr>
                        <a:t>Tiêu chí</a:t>
                      </a:r>
                    </a:p>
                  </a:txBody>
                  <a:tcPr/>
                </a:tc>
                <a:tc>
                  <a:txBody>
                    <a:bodyPr/>
                    <a:lstStyle/>
                    <a:p>
                      <a:pPr algn="ctr"/>
                      <a:r>
                        <a:rPr lang="en-US" sz="1800">
                          <a:latin typeface="Lato" panose="020F0502020204030203" pitchFamily="34" charset="0"/>
                          <a:ea typeface="Lato" panose="020F0502020204030203" pitchFamily="34" charset="0"/>
                          <a:cs typeface="Lato" panose="020F0502020204030203" pitchFamily="34" charset="0"/>
                        </a:rPr>
                        <a:t>ESP8266</a:t>
                      </a:r>
                    </a:p>
                  </a:txBody>
                  <a:tcPr/>
                </a:tc>
                <a:tc>
                  <a:txBody>
                    <a:bodyPr/>
                    <a:lstStyle/>
                    <a:p>
                      <a:pPr algn="ctr"/>
                      <a:r>
                        <a:rPr lang="en-US" sz="1800">
                          <a:latin typeface="Lato" panose="020F0502020204030203" pitchFamily="34" charset="0"/>
                          <a:ea typeface="Lato" panose="020F0502020204030203" pitchFamily="34" charset="0"/>
                          <a:cs typeface="Lato" panose="020F0502020204030203" pitchFamily="34" charset="0"/>
                        </a:rPr>
                        <a:t>ESP32 Dev Kit V1</a:t>
                      </a:r>
                    </a:p>
                  </a:txBody>
                  <a:tcPr/>
                </a:tc>
                <a:tc>
                  <a:txBody>
                    <a:bodyPr/>
                    <a:lstStyle/>
                    <a:p>
                      <a:pPr algn="ctr"/>
                      <a:r>
                        <a:rPr lang="en-US" sz="1800">
                          <a:latin typeface="Lato" panose="020F0502020204030203" pitchFamily="34" charset="0"/>
                          <a:ea typeface="Lato" panose="020F0502020204030203" pitchFamily="34" charset="0"/>
                          <a:cs typeface="Lato" panose="020F0502020204030203" pitchFamily="34" charset="0"/>
                        </a:rPr>
                        <a:t>ATMega328P</a:t>
                      </a:r>
                    </a:p>
                  </a:txBody>
                  <a:tcPr/>
                </a:tc>
                <a:extLst>
                  <a:ext uri="{0D108BD9-81ED-4DB2-BD59-A6C34878D82A}">
                    <a16:rowId xmlns:a16="http://schemas.microsoft.com/office/drawing/2014/main" val="790265405"/>
                  </a:ext>
                </a:extLst>
              </a:tr>
              <a:tr h="370840">
                <a:tc>
                  <a:txBody>
                    <a:bodyPr/>
                    <a:lstStyle/>
                    <a:p>
                      <a:r>
                        <a:rPr lang="en-US" sz="1800">
                          <a:latin typeface="Lato" panose="020F0502020204030203" pitchFamily="34" charset="0"/>
                          <a:ea typeface="Lato" panose="020F0502020204030203" pitchFamily="34" charset="0"/>
                          <a:cs typeface="Lato" panose="020F0502020204030203" pitchFamily="34" charset="0"/>
                        </a:rPr>
                        <a:t>Kiến trúc</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Tensilica L106 (32 bit)</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Xtensa LX6 (dual-core 32 bit)</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AVR 8 bit</a:t>
                      </a:r>
                    </a:p>
                  </a:txBody>
                  <a:tcPr/>
                </a:tc>
                <a:extLst>
                  <a:ext uri="{0D108BD9-81ED-4DB2-BD59-A6C34878D82A}">
                    <a16:rowId xmlns:a16="http://schemas.microsoft.com/office/drawing/2014/main" val="4183007047"/>
                  </a:ext>
                </a:extLst>
              </a:tr>
              <a:tr h="370840">
                <a:tc>
                  <a:txBody>
                    <a:bodyPr/>
                    <a:lstStyle/>
                    <a:p>
                      <a:r>
                        <a:rPr lang="en-US" sz="1800">
                          <a:latin typeface="Lato" panose="020F0502020204030203" pitchFamily="34" charset="0"/>
                          <a:ea typeface="Lato" panose="020F0502020204030203" pitchFamily="34" charset="0"/>
                          <a:cs typeface="Lato" panose="020F0502020204030203" pitchFamily="34" charset="0"/>
                        </a:rPr>
                        <a:t>Tốc độ xung nhịp</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80 – 160 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Lato" panose="020F0502020204030203" pitchFamily="34" charset="0"/>
                          <a:ea typeface="Lato" panose="020F0502020204030203" pitchFamily="34" charset="0"/>
                          <a:cs typeface="Lato" panose="020F0502020204030203" pitchFamily="34" charset="0"/>
                        </a:rPr>
                        <a:t>160 – 240 MHz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Lato" panose="020F0502020204030203" pitchFamily="34" charset="0"/>
                          <a:ea typeface="Lato" panose="020F0502020204030203" pitchFamily="34" charset="0"/>
                          <a:cs typeface="Lato" panose="020F0502020204030203" pitchFamily="34" charset="0"/>
                        </a:rPr>
                        <a:t>16 MHz</a:t>
                      </a:r>
                    </a:p>
                  </a:txBody>
                  <a:tcPr/>
                </a:tc>
                <a:extLst>
                  <a:ext uri="{0D108BD9-81ED-4DB2-BD59-A6C34878D82A}">
                    <a16:rowId xmlns:a16="http://schemas.microsoft.com/office/drawing/2014/main" val="2463061817"/>
                  </a:ext>
                </a:extLst>
              </a:tr>
              <a:tr h="370840">
                <a:tc>
                  <a:txBody>
                    <a:bodyPr/>
                    <a:lstStyle/>
                    <a:p>
                      <a:r>
                        <a:rPr lang="en-US" sz="1800">
                          <a:latin typeface="Lato" panose="020F0502020204030203" pitchFamily="34" charset="0"/>
                          <a:ea typeface="Lato" panose="020F0502020204030203" pitchFamily="34" charset="0"/>
                          <a:cs typeface="Lato" panose="020F0502020204030203" pitchFamily="34" charset="0"/>
                        </a:rPr>
                        <a:t>Bộ nhớ RAM</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Xấp xỉ 80 KB</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520 KB SRAM</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2 KB SRAM</a:t>
                      </a:r>
                    </a:p>
                  </a:txBody>
                  <a:tcPr/>
                </a:tc>
                <a:extLst>
                  <a:ext uri="{0D108BD9-81ED-4DB2-BD59-A6C34878D82A}">
                    <a16:rowId xmlns:a16="http://schemas.microsoft.com/office/drawing/2014/main" val="69647394"/>
                  </a:ext>
                </a:extLst>
              </a:tr>
              <a:tr h="370840">
                <a:tc>
                  <a:txBody>
                    <a:bodyPr/>
                    <a:lstStyle/>
                    <a:p>
                      <a:r>
                        <a:rPr lang="en-US" sz="1800">
                          <a:latin typeface="Lato" panose="020F0502020204030203" pitchFamily="34" charset="0"/>
                          <a:ea typeface="Lato" panose="020F0502020204030203" pitchFamily="34" charset="0"/>
                          <a:cs typeface="Lato" panose="020F0502020204030203" pitchFamily="34" charset="0"/>
                        </a:rPr>
                        <a:t>Bộ nhớ Flash</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4 MB</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4 – 16 MB (SPI Flash)</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32 KB</a:t>
                      </a:r>
                    </a:p>
                  </a:txBody>
                  <a:tcPr/>
                </a:tc>
                <a:extLst>
                  <a:ext uri="{0D108BD9-81ED-4DB2-BD59-A6C34878D82A}">
                    <a16:rowId xmlns:a16="http://schemas.microsoft.com/office/drawing/2014/main" val="1143182143"/>
                  </a:ext>
                </a:extLst>
              </a:tr>
              <a:tr h="370840">
                <a:tc>
                  <a:txBody>
                    <a:bodyPr/>
                    <a:lstStyle/>
                    <a:p>
                      <a:r>
                        <a:rPr lang="en-US" sz="1800">
                          <a:latin typeface="Lato" panose="020F0502020204030203" pitchFamily="34" charset="0"/>
                          <a:ea typeface="Lato" panose="020F0502020204030203" pitchFamily="34" charset="0"/>
                          <a:cs typeface="Lato" panose="020F0502020204030203" pitchFamily="34" charset="0"/>
                        </a:rPr>
                        <a:t>Wi-Fi tích hợp</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Có</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Có</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Không</a:t>
                      </a:r>
                    </a:p>
                  </a:txBody>
                  <a:tcPr/>
                </a:tc>
                <a:extLst>
                  <a:ext uri="{0D108BD9-81ED-4DB2-BD59-A6C34878D82A}">
                    <a16:rowId xmlns:a16="http://schemas.microsoft.com/office/drawing/2014/main" val="1635302912"/>
                  </a:ext>
                </a:extLst>
              </a:tr>
              <a:tr h="370840">
                <a:tc>
                  <a:txBody>
                    <a:bodyPr/>
                    <a:lstStyle/>
                    <a:p>
                      <a:r>
                        <a:rPr lang="en-US" sz="1800">
                          <a:latin typeface="Lato" panose="020F0502020204030203" pitchFamily="34" charset="0"/>
                          <a:ea typeface="Lato" panose="020F0502020204030203" pitchFamily="34" charset="0"/>
                          <a:cs typeface="Lato" panose="020F0502020204030203" pitchFamily="34" charset="0"/>
                        </a:rPr>
                        <a:t>Bluetooth</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Không</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Có</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Không</a:t>
                      </a:r>
                    </a:p>
                  </a:txBody>
                  <a:tcPr/>
                </a:tc>
                <a:extLst>
                  <a:ext uri="{0D108BD9-81ED-4DB2-BD59-A6C34878D82A}">
                    <a16:rowId xmlns:a16="http://schemas.microsoft.com/office/drawing/2014/main" val="3287879084"/>
                  </a:ext>
                </a:extLst>
              </a:tr>
              <a:tr h="370840">
                <a:tc>
                  <a:txBody>
                    <a:bodyPr/>
                    <a:lstStyle/>
                    <a:p>
                      <a:r>
                        <a:rPr lang="en-US" sz="1800">
                          <a:latin typeface="Lato" panose="020F0502020204030203" pitchFamily="34" charset="0"/>
                          <a:ea typeface="Lato" panose="020F0502020204030203" pitchFamily="34" charset="0"/>
                          <a:cs typeface="Lato" panose="020F0502020204030203" pitchFamily="34" charset="0"/>
                        </a:rPr>
                        <a:t>ADC</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1 kênh 10 bit</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Lên đến 18 kênh, 12 bit</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6 kênh 10 bit</a:t>
                      </a:r>
                    </a:p>
                  </a:txBody>
                  <a:tcPr/>
                </a:tc>
                <a:extLst>
                  <a:ext uri="{0D108BD9-81ED-4DB2-BD59-A6C34878D82A}">
                    <a16:rowId xmlns:a16="http://schemas.microsoft.com/office/drawing/2014/main" val="2082285607"/>
                  </a:ext>
                </a:extLst>
              </a:tr>
              <a:tr h="370840">
                <a:tc>
                  <a:txBody>
                    <a:bodyPr/>
                    <a:lstStyle/>
                    <a:p>
                      <a:r>
                        <a:rPr lang="en-US" sz="1800">
                          <a:latin typeface="Lato" panose="020F0502020204030203" pitchFamily="34" charset="0"/>
                          <a:ea typeface="Lato" panose="020F0502020204030203" pitchFamily="34" charset="0"/>
                          <a:cs typeface="Lato" panose="020F0502020204030203" pitchFamily="34" charset="0"/>
                        </a:rPr>
                        <a:t>Số chân GPIO</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11 chân</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Lên đến 34 chân</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14 chân</a:t>
                      </a:r>
                    </a:p>
                  </a:txBody>
                  <a:tcPr/>
                </a:tc>
                <a:extLst>
                  <a:ext uri="{0D108BD9-81ED-4DB2-BD59-A6C34878D82A}">
                    <a16:rowId xmlns:a16="http://schemas.microsoft.com/office/drawing/2014/main" val="474734902"/>
                  </a:ext>
                </a:extLst>
              </a:tr>
              <a:tr h="370840">
                <a:tc>
                  <a:txBody>
                    <a:bodyPr/>
                    <a:lstStyle/>
                    <a:p>
                      <a:r>
                        <a:rPr lang="en-US" sz="1800">
                          <a:latin typeface="Lato" panose="020F0502020204030203" pitchFamily="34" charset="0"/>
                          <a:ea typeface="Lato" panose="020F0502020204030203" pitchFamily="34" charset="0"/>
                          <a:cs typeface="Lato" panose="020F0502020204030203" pitchFamily="34" charset="0"/>
                        </a:rPr>
                        <a:t>Giao tiếp hỗ trợ</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UART, SPI, I2C, PWM</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UART, SPI, I2C, PWM, CAN, DAC,…</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UART, SPI, I2C, PWM</a:t>
                      </a:r>
                    </a:p>
                  </a:txBody>
                  <a:tcPr/>
                </a:tc>
                <a:extLst>
                  <a:ext uri="{0D108BD9-81ED-4DB2-BD59-A6C34878D82A}">
                    <a16:rowId xmlns:a16="http://schemas.microsoft.com/office/drawing/2014/main" val="3964609344"/>
                  </a:ext>
                </a:extLst>
              </a:tr>
              <a:tr h="370840">
                <a:tc>
                  <a:txBody>
                    <a:bodyPr/>
                    <a:lstStyle/>
                    <a:p>
                      <a:r>
                        <a:rPr lang="en-US" sz="1800">
                          <a:latin typeface="Lato" panose="020F0502020204030203" pitchFamily="34" charset="0"/>
                          <a:ea typeface="Lato" panose="020F0502020204030203" pitchFamily="34" charset="0"/>
                          <a:cs typeface="Lato" panose="020F0502020204030203" pitchFamily="34" charset="0"/>
                        </a:rPr>
                        <a:t>Điện áp hoạt động</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3.3V</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3.3V</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5V</a:t>
                      </a:r>
                    </a:p>
                  </a:txBody>
                  <a:tcPr/>
                </a:tc>
                <a:extLst>
                  <a:ext uri="{0D108BD9-81ED-4DB2-BD59-A6C34878D82A}">
                    <a16:rowId xmlns:a16="http://schemas.microsoft.com/office/drawing/2014/main" val="2869220311"/>
                  </a:ext>
                </a:extLst>
              </a:tr>
              <a:tr h="370840">
                <a:tc>
                  <a:txBody>
                    <a:bodyPr/>
                    <a:lstStyle/>
                    <a:p>
                      <a:r>
                        <a:rPr lang="en-US" sz="1800">
                          <a:latin typeface="Lato" panose="020F0502020204030203" pitchFamily="34" charset="0"/>
                          <a:ea typeface="Lato" panose="020F0502020204030203" pitchFamily="34" charset="0"/>
                          <a:cs typeface="Lato" panose="020F0502020204030203" pitchFamily="34" charset="0"/>
                        </a:rPr>
                        <a:t>Hệ điều hành hỗ trợ</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FreeRTOS</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FreeRTOS</a:t>
                      </a:r>
                    </a:p>
                  </a:txBody>
                  <a:tcPr/>
                </a:tc>
                <a:tc>
                  <a:txBody>
                    <a:bodyPr/>
                    <a:lstStyle/>
                    <a:p>
                      <a:r>
                        <a:rPr lang="en-US" sz="1800">
                          <a:latin typeface="Lato" panose="020F0502020204030203" pitchFamily="34" charset="0"/>
                          <a:ea typeface="Lato" panose="020F0502020204030203" pitchFamily="34" charset="0"/>
                          <a:cs typeface="Lato" panose="020F0502020204030203" pitchFamily="34" charset="0"/>
                        </a:rPr>
                        <a:t>Không có</a:t>
                      </a:r>
                    </a:p>
                  </a:txBody>
                  <a:tcPr/>
                </a:tc>
                <a:extLst>
                  <a:ext uri="{0D108BD9-81ED-4DB2-BD59-A6C34878D82A}">
                    <a16:rowId xmlns:a16="http://schemas.microsoft.com/office/drawing/2014/main" val="126037523"/>
                  </a:ext>
                </a:extLst>
              </a:tr>
            </a:tbl>
          </a:graphicData>
        </a:graphic>
      </p:graphicFrame>
      <p:sp>
        <p:nvSpPr>
          <p:cNvPr id="3" name="Content Placeholder 2">
            <a:extLst>
              <a:ext uri="{FF2B5EF4-FFF2-40B4-BE49-F238E27FC236}">
                <a16:creationId xmlns:a16="http://schemas.microsoft.com/office/drawing/2014/main" id="{80209265-45F4-E7F1-541C-C075B50E6D16}"/>
              </a:ext>
            </a:extLst>
          </p:cNvPr>
          <p:cNvSpPr txBox="1">
            <a:spLocks/>
          </p:cNvSpPr>
          <p:nvPr/>
        </p:nvSpPr>
        <p:spPr>
          <a:xfrm>
            <a:off x="3618320" y="5831407"/>
            <a:ext cx="8281390" cy="4905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300"/>
              </a:spcBef>
              <a:spcAft>
                <a:spcPts val="300"/>
              </a:spcAft>
              <a:buFont typeface="Arial" panose="020B0604020202020204" pitchFamily="34" charset="0"/>
              <a:buNone/>
            </a:pPr>
            <a:r>
              <a:rPr lang="en-US" sz="2000" b="1"/>
              <a:t>Phù hợp với yêu cầu của hệ thống → Lựa chọn sử dụng ESP32</a:t>
            </a:r>
          </a:p>
        </p:txBody>
      </p:sp>
    </p:spTree>
    <p:extLst>
      <p:ext uri="{BB962C8B-B14F-4D97-AF65-F5344CB8AC3E}">
        <p14:creationId xmlns:p14="http://schemas.microsoft.com/office/powerpoint/2010/main" val="307612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4537E-AB8D-2B06-F075-DE802129E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EB047-0264-4590-C8B2-03A1DC948868}"/>
              </a:ext>
            </a:extLst>
          </p:cNvPr>
          <p:cNvSpPr>
            <a:spLocks noGrp="1"/>
          </p:cNvSpPr>
          <p:nvPr>
            <p:ph type="title"/>
          </p:nvPr>
        </p:nvSpPr>
        <p:spPr/>
        <p:txBody>
          <a:bodyPr/>
          <a:lstStyle/>
          <a:p>
            <a:r>
              <a:rPr lang="en-US"/>
              <a:t>2. Thiết bị phần cứng</a:t>
            </a:r>
          </a:p>
        </p:txBody>
      </p:sp>
      <p:sp>
        <p:nvSpPr>
          <p:cNvPr id="4" name="Slide Number Placeholder 3">
            <a:extLst>
              <a:ext uri="{FF2B5EF4-FFF2-40B4-BE49-F238E27FC236}">
                <a16:creationId xmlns:a16="http://schemas.microsoft.com/office/drawing/2014/main" id="{9CAE8327-9025-AA70-FD60-D96E00D29E13}"/>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10" name="Content Placeholder 2">
            <a:extLst>
              <a:ext uri="{FF2B5EF4-FFF2-40B4-BE49-F238E27FC236}">
                <a16:creationId xmlns:a16="http://schemas.microsoft.com/office/drawing/2014/main" id="{D15DCEDF-807A-AD03-3C24-43B92A613003}"/>
              </a:ext>
            </a:extLst>
          </p:cNvPr>
          <p:cNvSpPr>
            <a:spLocks noGrp="1"/>
          </p:cNvSpPr>
          <p:nvPr>
            <p:ph sz="quarter" idx="13"/>
          </p:nvPr>
        </p:nvSpPr>
        <p:spPr>
          <a:xfrm>
            <a:off x="338736" y="894896"/>
            <a:ext cx="4642839" cy="2534104"/>
          </a:xfrm>
        </p:spPr>
        <p:txBody>
          <a:bodyPr/>
          <a:lstStyle/>
          <a:p>
            <a:pPr marL="0" indent="0" algn="just">
              <a:lnSpc>
                <a:spcPct val="120000"/>
              </a:lnSpc>
              <a:spcBef>
                <a:spcPts val="300"/>
              </a:spcBef>
              <a:spcAft>
                <a:spcPts val="300"/>
              </a:spcAft>
              <a:buNone/>
            </a:pPr>
            <a:r>
              <a:rPr lang="en-US" sz="2000" b="1" i="1"/>
              <a:t>2.1. Vi </a:t>
            </a:r>
            <a:r>
              <a:rPr lang="en-US" sz="2000" b="1" i="1" err="1"/>
              <a:t>điều</a:t>
            </a:r>
            <a:r>
              <a:rPr lang="en-US" sz="2000" b="1" i="1"/>
              <a:t> </a:t>
            </a:r>
            <a:r>
              <a:rPr lang="en-US" sz="2000" b="1" i="1" err="1"/>
              <a:t>khiển</a:t>
            </a:r>
            <a:r>
              <a:rPr lang="en-US" sz="2000" b="1" i="1"/>
              <a:t> ESP32 DevKit V1</a:t>
            </a:r>
          </a:p>
          <a:p>
            <a:pPr marL="0" indent="0" algn="just">
              <a:lnSpc>
                <a:spcPct val="120000"/>
              </a:lnSpc>
              <a:spcBef>
                <a:spcPts val="300"/>
              </a:spcBef>
              <a:spcAft>
                <a:spcPts val="300"/>
              </a:spcAft>
              <a:buNone/>
            </a:pPr>
            <a:r>
              <a:rPr lang="vi-VN" sz="2000"/>
              <a:t>ESP32 DevKit V1 là board phát triển tích hợp Wi-Fi và Bluetooth do Espressif sản xuất, được dùng rộng rãi trong IoT và</a:t>
            </a:r>
            <a:r>
              <a:rPr lang="en-US" sz="2000"/>
              <a:t> </a:t>
            </a:r>
            <a:r>
              <a:rPr lang="en-US" sz="2000" err="1"/>
              <a:t>hệ</a:t>
            </a:r>
            <a:r>
              <a:rPr lang="en-US" sz="2000"/>
              <a:t> </a:t>
            </a:r>
            <a:r>
              <a:rPr lang="en-US" sz="2000" err="1"/>
              <a:t>thống</a:t>
            </a:r>
            <a:r>
              <a:rPr lang="vi-VN" sz="2000"/>
              <a:t> nhúng.</a:t>
            </a:r>
            <a:endParaRPr lang="en-US" sz="2000"/>
          </a:p>
        </p:txBody>
      </p:sp>
      <p:pic>
        <p:nvPicPr>
          <p:cNvPr id="7" name="Picture 6" descr="A black circuit board with pins and a silver square object&#10;&#10;AI-generated content may be incorrect.">
            <a:extLst>
              <a:ext uri="{FF2B5EF4-FFF2-40B4-BE49-F238E27FC236}">
                <a16:creationId xmlns:a16="http://schemas.microsoft.com/office/drawing/2014/main" id="{C07D099D-03FD-8BCF-0AD0-46EAE6815F9E}"/>
              </a:ext>
            </a:extLst>
          </p:cNvPr>
          <p:cNvPicPr>
            <a:picLocks noChangeAspect="1"/>
          </p:cNvPicPr>
          <p:nvPr/>
        </p:nvPicPr>
        <p:blipFill>
          <a:blip r:embed="rId3">
            <a:extLst>
              <a:ext uri="{28A0092B-C50C-407E-A947-70E740481C1C}">
                <a14:useLocalDpi xmlns:a14="http://schemas.microsoft.com/office/drawing/2010/main" val="0"/>
              </a:ext>
            </a:extLst>
          </a:blip>
          <a:srcRect t="13028" b="10956"/>
          <a:stretch>
            <a:fillRect/>
          </a:stretch>
        </p:blipFill>
        <p:spPr>
          <a:xfrm>
            <a:off x="1340610" y="3157514"/>
            <a:ext cx="2639085" cy="2006113"/>
          </a:xfrm>
          <a:prstGeom prst="rect">
            <a:avLst/>
          </a:prstGeom>
        </p:spPr>
      </p:pic>
      <p:sp>
        <p:nvSpPr>
          <p:cNvPr id="8" name="Content Placeholder 2">
            <a:extLst>
              <a:ext uri="{FF2B5EF4-FFF2-40B4-BE49-F238E27FC236}">
                <a16:creationId xmlns:a16="http://schemas.microsoft.com/office/drawing/2014/main" id="{0DFA9957-607D-4ABE-45EA-53D1F9FDE829}"/>
              </a:ext>
            </a:extLst>
          </p:cNvPr>
          <p:cNvSpPr txBox="1">
            <a:spLocks/>
          </p:cNvSpPr>
          <p:nvPr/>
        </p:nvSpPr>
        <p:spPr>
          <a:xfrm>
            <a:off x="1251089" y="5163627"/>
            <a:ext cx="2818125" cy="399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err="1"/>
              <a:t>Hình</a:t>
            </a:r>
            <a:r>
              <a:rPr lang="en-US" sz="1800" i="1"/>
              <a:t> 2. ESP32 DevKit V1</a:t>
            </a:r>
          </a:p>
        </p:txBody>
      </p:sp>
      <p:graphicFrame>
        <p:nvGraphicFramePr>
          <p:cNvPr id="17" name="Table 16">
            <a:extLst>
              <a:ext uri="{FF2B5EF4-FFF2-40B4-BE49-F238E27FC236}">
                <a16:creationId xmlns:a16="http://schemas.microsoft.com/office/drawing/2014/main" id="{C7AF8F28-BDBD-4641-9580-D85BE9762A5F}"/>
              </a:ext>
            </a:extLst>
          </p:cNvPr>
          <p:cNvGraphicFramePr>
            <a:graphicFrameLocks noGrp="1"/>
          </p:cNvGraphicFramePr>
          <p:nvPr>
            <p:extLst>
              <p:ext uri="{D42A27DB-BD31-4B8C-83A1-F6EECF244321}">
                <p14:modId xmlns:p14="http://schemas.microsoft.com/office/powerpoint/2010/main" val="1488532035"/>
              </p:ext>
            </p:extLst>
          </p:nvPr>
        </p:nvGraphicFramePr>
        <p:xfrm>
          <a:off x="5305424" y="966764"/>
          <a:ext cx="6547840" cy="5181600"/>
        </p:xfrm>
        <a:graphic>
          <a:graphicData uri="http://schemas.openxmlformats.org/drawingml/2006/table">
            <a:tbl>
              <a:tblPr firstRow="1" bandRow="1">
                <a:tableStyleId>{5C22544A-7EE6-4342-B048-85BDC9FD1C3A}</a:tableStyleId>
              </a:tblPr>
              <a:tblGrid>
                <a:gridCol w="1728190">
                  <a:extLst>
                    <a:ext uri="{9D8B030D-6E8A-4147-A177-3AD203B41FA5}">
                      <a16:colId xmlns:a16="http://schemas.microsoft.com/office/drawing/2014/main" val="4023612928"/>
                    </a:ext>
                  </a:extLst>
                </a:gridCol>
                <a:gridCol w="800100">
                  <a:extLst>
                    <a:ext uri="{9D8B030D-6E8A-4147-A177-3AD203B41FA5}">
                      <a16:colId xmlns:a16="http://schemas.microsoft.com/office/drawing/2014/main" val="716064650"/>
                    </a:ext>
                  </a:extLst>
                </a:gridCol>
                <a:gridCol w="4019550">
                  <a:extLst>
                    <a:ext uri="{9D8B030D-6E8A-4147-A177-3AD203B41FA5}">
                      <a16:colId xmlns:a16="http://schemas.microsoft.com/office/drawing/2014/main" val="2854341804"/>
                    </a:ext>
                  </a:extLst>
                </a:gridCol>
              </a:tblGrid>
              <a:tr h="282186">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Chân</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Loại</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Chức năng</a:t>
                      </a:r>
                    </a:p>
                  </a:txBody>
                  <a:tcPr/>
                </a:tc>
                <a:extLst>
                  <a:ext uri="{0D108BD9-81ED-4DB2-BD59-A6C34878D82A}">
                    <a16:rowId xmlns:a16="http://schemas.microsoft.com/office/drawing/2014/main" val="790265405"/>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GPIO0</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I/O</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Khởi động chế độ bootloader, PWM, ADC, SPI</a:t>
                      </a:r>
                    </a:p>
                  </a:txBody>
                  <a:tcPr/>
                </a:tc>
                <a:extLst>
                  <a:ext uri="{0D108BD9-81ED-4DB2-BD59-A6C34878D82A}">
                    <a16:rowId xmlns:a16="http://schemas.microsoft.com/office/drawing/2014/main" val="4183007047"/>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GPIO1 (TX0)</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Lato" panose="020F0502020204030203" pitchFamily="34" charset="0"/>
                          <a:ea typeface="Lato" panose="020F0502020204030203" pitchFamily="34" charset="0"/>
                          <a:cs typeface="Lato" panose="020F0502020204030203" pitchFamily="34" charset="0"/>
                        </a:rPr>
                        <a:t>UART0 transmit</a:t>
                      </a:r>
                    </a:p>
                  </a:txBody>
                  <a:tcPr/>
                </a:tc>
                <a:extLst>
                  <a:ext uri="{0D108BD9-81ED-4DB2-BD59-A6C34878D82A}">
                    <a16:rowId xmlns:a16="http://schemas.microsoft.com/office/drawing/2014/main" val="2463061817"/>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GPIO3 (RX0)</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UART0 receive</a:t>
                      </a:r>
                    </a:p>
                  </a:txBody>
                  <a:tcPr/>
                </a:tc>
                <a:extLst>
                  <a:ext uri="{0D108BD9-81ED-4DB2-BD59-A6C34878D82A}">
                    <a16:rowId xmlns:a16="http://schemas.microsoft.com/office/drawing/2014/main" val="69647394"/>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GPIO2</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I/O</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PWM, ADC, SPI, khởi động mặc định mức High</a:t>
                      </a:r>
                    </a:p>
                  </a:txBody>
                  <a:tcPr/>
                </a:tc>
                <a:extLst>
                  <a:ext uri="{0D108BD9-81ED-4DB2-BD59-A6C34878D82A}">
                    <a16:rowId xmlns:a16="http://schemas.microsoft.com/office/drawing/2014/main" val="1143182143"/>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GPIO4</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I/O</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PWM, ADC, I2C (SDA), SPI</a:t>
                      </a:r>
                    </a:p>
                  </a:txBody>
                  <a:tcPr/>
                </a:tc>
                <a:extLst>
                  <a:ext uri="{0D108BD9-81ED-4DB2-BD59-A6C34878D82A}">
                    <a16:rowId xmlns:a16="http://schemas.microsoft.com/office/drawing/2014/main" val="1635302912"/>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GPIO5</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I/O</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PWM, ADC, SPI (CS)</a:t>
                      </a:r>
                    </a:p>
                  </a:txBody>
                  <a:tcPr/>
                </a:tc>
                <a:extLst>
                  <a:ext uri="{0D108BD9-81ED-4DB2-BD59-A6C34878D82A}">
                    <a16:rowId xmlns:a16="http://schemas.microsoft.com/office/drawing/2014/main" val="3287879084"/>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GPIO12 – GPIO15</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I/O</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PWM, ADC, SPI</a:t>
                      </a:r>
                    </a:p>
                  </a:txBody>
                  <a:tcPr/>
                </a:tc>
                <a:extLst>
                  <a:ext uri="{0D108BD9-81ED-4DB2-BD59-A6C34878D82A}">
                    <a16:rowId xmlns:a16="http://schemas.microsoft.com/office/drawing/2014/main" val="2082285607"/>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GPIO16 – GPIO17</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I/O</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PWM, UART2 (TX2, RX2)</a:t>
                      </a:r>
                    </a:p>
                  </a:txBody>
                  <a:tcPr/>
                </a:tc>
                <a:extLst>
                  <a:ext uri="{0D108BD9-81ED-4DB2-BD59-A6C34878D82A}">
                    <a16:rowId xmlns:a16="http://schemas.microsoft.com/office/drawing/2014/main" val="474734902"/>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GPIO18 – GPIO19</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I/O</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SPI (SCK, MISO), PWM</a:t>
                      </a:r>
                    </a:p>
                  </a:txBody>
                  <a:tcPr/>
                </a:tc>
                <a:extLst>
                  <a:ext uri="{0D108BD9-81ED-4DB2-BD59-A6C34878D82A}">
                    <a16:rowId xmlns:a16="http://schemas.microsoft.com/office/drawing/2014/main" val="3964609344"/>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GPIO21</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I/O</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I2C (SDA), PWM, ADC</a:t>
                      </a:r>
                    </a:p>
                  </a:txBody>
                  <a:tcPr/>
                </a:tc>
                <a:extLst>
                  <a:ext uri="{0D108BD9-81ED-4DB2-BD59-A6C34878D82A}">
                    <a16:rowId xmlns:a16="http://schemas.microsoft.com/office/drawing/2014/main" val="2869220311"/>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GPIO22</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I/O</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I2C (SCL), PWM, ADC</a:t>
                      </a:r>
                    </a:p>
                  </a:txBody>
                  <a:tcPr/>
                </a:tc>
                <a:extLst>
                  <a:ext uri="{0D108BD9-81ED-4DB2-BD59-A6C34878D82A}">
                    <a16:rowId xmlns:a16="http://schemas.microsoft.com/office/drawing/2014/main" val="126037523"/>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GPIO23</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I/O</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SPI (MOSI), PWM</a:t>
                      </a:r>
                    </a:p>
                  </a:txBody>
                  <a:tcPr/>
                </a:tc>
                <a:extLst>
                  <a:ext uri="{0D108BD9-81ED-4DB2-BD59-A6C34878D82A}">
                    <a16:rowId xmlns:a16="http://schemas.microsoft.com/office/drawing/2014/main" val="3915259381"/>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GND</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Power</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Đất</a:t>
                      </a:r>
                    </a:p>
                  </a:txBody>
                  <a:tcPr/>
                </a:tc>
                <a:extLst>
                  <a:ext uri="{0D108BD9-81ED-4DB2-BD59-A6C34878D82A}">
                    <a16:rowId xmlns:a16="http://schemas.microsoft.com/office/drawing/2014/main" val="2719016457"/>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3V3</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Power</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Cấp nguồn 3.3V cho mạch</a:t>
                      </a:r>
                    </a:p>
                  </a:txBody>
                  <a:tcPr/>
                </a:tc>
                <a:extLst>
                  <a:ext uri="{0D108BD9-81ED-4DB2-BD59-A6C34878D82A}">
                    <a16:rowId xmlns:a16="http://schemas.microsoft.com/office/drawing/2014/main" val="2166750775"/>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EN</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I</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Enable (reset chip kéo xuống LOW)</a:t>
                      </a:r>
                    </a:p>
                  </a:txBody>
                  <a:tcPr/>
                </a:tc>
                <a:extLst>
                  <a:ext uri="{0D108BD9-81ED-4DB2-BD59-A6C34878D82A}">
                    <a16:rowId xmlns:a16="http://schemas.microsoft.com/office/drawing/2014/main" val="1894069899"/>
                  </a:ext>
                </a:extLst>
              </a:tr>
              <a:tr h="302824">
                <a:tc>
                  <a:txBody>
                    <a:bodyPr/>
                    <a:lstStyle/>
                    <a:p>
                      <a:r>
                        <a:rPr lang="en-US" sz="1400">
                          <a:latin typeface="Lato" panose="020F0502020204030203" pitchFamily="34" charset="0"/>
                          <a:ea typeface="Lato" panose="020F0502020204030203" pitchFamily="34" charset="0"/>
                          <a:cs typeface="Lato" panose="020F0502020204030203" pitchFamily="34" charset="0"/>
                        </a:rPr>
                        <a:t>VIN</a:t>
                      </a:r>
                    </a:p>
                  </a:txBody>
                  <a:tcPr/>
                </a:tc>
                <a:tc>
                  <a:txBody>
                    <a:bodyPr/>
                    <a:lstStyle/>
                    <a:p>
                      <a:pPr algn="ctr"/>
                      <a:r>
                        <a:rPr lang="en-US" sz="1400">
                          <a:latin typeface="Lato" panose="020F0502020204030203" pitchFamily="34" charset="0"/>
                          <a:ea typeface="Lato" panose="020F0502020204030203" pitchFamily="34" charset="0"/>
                          <a:cs typeface="Lato" panose="020F0502020204030203" pitchFamily="34" charset="0"/>
                        </a:rPr>
                        <a:t>Power</a:t>
                      </a:r>
                    </a:p>
                  </a:txBody>
                  <a:tcPr/>
                </a:tc>
                <a:tc>
                  <a:txBody>
                    <a:bodyPr/>
                    <a:lstStyle/>
                    <a:p>
                      <a:r>
                        <a:rPr lang="en-US" sz="1400">
                          <a:latin typeface="Lato" panose="020F0502020204030203" pitchFamily="34" charset="0"/>
                          <a:ea typeface="Lato" panose="020F0502020204030203" pitchFamily="34" charset="0"/>
                          <a:cs typeface="Lato" panose="020F0502020204030203" pitchFamily="34" charset="0"/>
                        </a:rPr>
                        <a:t>Nguồn vào 5V</a:t>
                      </a:r>
                    </a:p>
                  </a:txBody>
                  <a:tcPr/>
                </a:tc>
                <a:extLst>
                  <a:ext uri="{0D108BD9-81ED-4DB2-BD59-A6C34878D82A}">
                    <a16:rowId xmlns:a16="http://schemas.microsoft.com/office/drawing/2014/main" val="350515855"/>
                  </a:ext>
                </a:extLst>
              </a:tr>
            </a:tbl>
          </a:graphicData>
        </a:graphic>
      </p:graphicFrame>
    </p:spTree>
    <p:extLst>
      <p:ext uri="{BB962C8B-B14F-4D97-AF65-F5344CB8AC3E}">
        <p14:creationId xmlns:p14="http://schemas.microsoft.com/office/powerpoint/2010/main" val="267169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8FC19-2886-7C93-03D4-B4D4DE5F7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F98295-1129-2598-0BC7-8C0311B7D3BC}"/>
              </a:ext>
            </a:extLst>
          </p:cNvPr>
          <p:cNvSpPr>
            <a:spLocks noGrp="1"/>
          </p:cNvSpPr>
          <p:nvPr>
            <p:ph type="title"/>
          </p:nvPr>
        </p:nvSpPr>
        <p:spPr/>
        <p:txBody>
          <a:bodyPr/>
          <a:lstStyle/>
          <a:p>
            <a:r>
              <a:rPr lang="en-US"/>
              <a:t>2. Thiết bị phần cứng</a:t>
            </a:r>
          </a:p>
        </p:txBody>
      </p:sp>
      <p:sp>
        <p:nvSpPr>
          <p:cNvPr id="4" name="Slide Number Placeholder 3">
            <a:extLst>
              <a:ext uri="{FF2B5EF4-FFF2-40B4-BE49-F238E27FC236}">
                <a16:creationId xmlns:a16="http://schemas.microsoft.com/office/drawing/2014/main" id="{AA4FEE69-DA26-F8F1-81AD-2A14FB7363ED}"/>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3074" name="Picture 2" descr="Mạch thu phát RF Lora SX1278 433Mhz ra-02 ra chân">
            <a:extLst>
              <a:ext uri="{FF2B5EF4-FFF2-40B4-BE49-F238E27FC236}">
                <a16:creationId xmlns:a16="http://schemas.microsoft.com/office/drawing/2014/main" id="{76F2E922-7924-94F4-5FF5-DBD97A3CC8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48" b="16710"/>
          <a:stretch>
            <a:fillRect/>
          </a:stretch>
        </p:blipFill>
        <p:spPr bwMode="auto">
          <a:xfrm>
            <a:off x="8756544" y="1519715"/>
            <a:ext cx="2902635" cy="206499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1A98D4B-5405-004E-71CA-2C5C207C53E2}"/>
              </a:ext>
            </a:extLst>
          </p:cNvPr>
          <p:cNvSpPr txBox="1">
            <a:spLocks/>
          </p:cNvSpPr>
          <p:nvPr/>
        </p:nvSpPr>
        <p:spPr>
          <a:xfrm>
            <a:off x="8949249" y="3760447"/>
            <a:ext cx="2328677" cy="795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err="1"/>
              <a:t>Hình</a:t>
            </a:r>
            <a:r>
              <a:rPr lang="en-US" sz="1800" i="1"/>
              <a:t> 3. Module RF LoRa Ra-02 SX1278</a:t>
            </a:r>
          </a:p>
        </p:txBody>
      </p:sp>
      <p:graphicFrame>
        <p:nvGraphicFramePr>
          <p:cNvPr id="28" name="Table 27">
            <a:extLst>
              <a:ext uri="{FF2B5EF4-FFF2-40B4-BE49-F238E27FC236}">
                <a16:creationId xmlns:a16="http://schemas.microsoft.com/office/drawing/2014/main" id="{E9FB90C1-CEF0-43BA-3E9F-57F4E074A8CA}"/>
              </a:ext>
            </a:extLst>
          </p:cNvPr>
          <p:cNvGraphicFramePr>
            <a:graphicFrameLocks noGrp="1"/>
          </p:cNvGraphicFramePr>
          <p:nvPr>
            <p:extLst>
              <p:ext uri="{D42A27DB-BD31-4B8C-83A1-F6EECF244321}">
                <p14:modId xmlns:p14="http://schemas.microsoft.com/office/powerpoint/2010/main" val="1712613114"/>
              </p:ext>
            </p:extLst>
          </p:nvPr>
        </p:nvGraphicFramePr>
        <p:xfrm>
          <a:off x="338736" y="3429000"/>
          <a:ext cx="8195665" cy="2595880"/>
        </p:xfrm>
        <a:graphic>
          <a:graphicData uri="http://schemas.openxmlformats.org/drawingml/2006/table">
            <a:tbl>
              <a:tblPr firstRow="1" bandRow="1">
                <a:tableStyleId>{5C22544A-7EE6-4342-B048-85BDC9FD1C3A}</a:tableStyleId>
              </a:tblPr>
              <a:tblGrid>
                <a:gridCol w="3818709">
                  <a:extLst>
                    <a:ext uri="{9D8B030D-6E8A-4147-A177-3AD203B41FA5}">
                      <a16:colId xmlns:a16="http://schemas.microsoft.com/office/drawing/2014/main" val="318109637"/>
                    </a:ext>
                  </a:extLst>
                </a:gridCol>
                <a:gridCol w="4376956">
                  <a:extLst>
                    <a:ext uri="{9D8B030D-6E8A-4147-A177-3AD203B41FA5}">
                      <a16:colId xmlns:a16="http://schemas.microsoft.com/office/drawing/2014/main" val="1707862713"/>
                    </a:ext>
                  </a:extLst>
                </a:gridCol>
              </a:tblGrid>
              <a:tr h="370840">
                <a:tc>
                  <a:txBody>
                    <a:bodyPr/>
                    <a:lstStyle/>
                    <a:p>
                      <a:r>
                        <a:rPr lang="en-US" b="1">
                          <a:solidFill>
                            <a:schemeClr val="bg1"/>
                          </a:solidFill>
                          <a:latin typeface="Lato" panose="020F0502020204030203" pitchFamily="34" charset="0"/>
                          <a:ea typeface="Lato" panose="020F0502020204030203" pitchFamily="34" charset="0"/>
                          <a:cs typeface="Lato" panose="020F0502020204030203" pitchFamily="34" charset="0"/>
                        </a:rPr>
                        <a:t>Đặc điểm kĩ thuật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cap="none" normalizeH="0" baseline="0">
                          <a:ln>
                            <a:noFill/>
                          </a:ln>
                          <a:solidFill>
                            <a:schemeClr val="bg1"/>
                          </a:solidFill>
                          <a:effectLst/>
                          <a:latin typeface="Lato" panose="020F0502020204030203" pitchFamily="34" charset="0"/>
                          <a:ea typeface="Lato" panose="020F0502020204030203" pitchFamily="34" charset="0"/>
                          <a:cs typeface="Lato" panose="020F0502020204030203" pitchFamily="34" charset="0"/>
                        </a:rPr>
                        <a:t>Chip RF SX1278</a:t>
                      </a:r>
                    </a:p>
                  </a:txBody>
                  <a:tcPr/>
                </a:tc>
                <a:extLst>
                  <a:ext uri="{0D108BD9-81ED-4DB2-BD59-A6C34878D82A}">
                    <a16:rowId xmlns:a16="http://schemas.microsoft.com/office/drawing/2014/main" val="1349313934"/>
                  </a:ext>
                </a:extLst>
              </a:tr>
              <a:tr h="370840">
                <a:tc>
                  <a:txBody>
                    <a:bodyPr/>
                    <a:lstStyle/>
                    <a:p>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Băng tần hoạt động</a:t>
                      </a:r>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410 – 525 MHz</a:t>
                      </a:r>
                      <a:endParaRPr lang="en-US">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268295872"/>
                  </a:ext>
                </a:extLst>
              </a:tr>
              <a:tr h="370840">
                <a:tc>
                  <a:txBody>
                    <a:bodyPr/>
                    <a:lstStyle/>
                    <a:p>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Công suất phát: tối đa </a:t>
                      </a:r>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+17 dBm</a:t>
                      </a:r>
                      <a:endParaRPr lang="en-US">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472360827"/>
                  </a:ext>
                </a:extLst>
              </a:tr>
              <a:tr h="370840">
                <a:tc>
                  <a:txBody>
                    <a:bodyPr/>
                    <a:lstStyle/>
                    <a:p>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Độ nhạy thu:</a:t>
                      </a:r>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-139 ~ -141 dBm (ở SF12, 433 MHz)</a:t>
                      </a:r>
                      <a:endParaRPr lang="en-US">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80869366"/>
                  </a:ext>
                </a:extLst>
              </a:tr>
              <a:tr h="370840">
                <a:tc>
                  <a:txBody>
                    <a:bodyPr/>
                    <a:lstStyle/>
                    <a:p>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Chế độ điều chế</a:t>
                      </a:r>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LoRa, FSK, GFSK, OOK</a:t>
                      </a:r>
                      <a:endParaRPr lang="en-US">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109291877"/>
                  </a:ext>
                </a:extLst>
              </a:tr>
              <a:tr h="370840">
                <a:tc>
                  <a:txBody>
                    <a:bodyPr/>
                    <a:lstStyle/>
                    <a:p>
                      <a:r>
                        <a:rPr kumimoji="0" lang="en-US" altLang="en-US"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Tốc độ dữ liệu </a:t>
                      </a:r>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LoRa</a:t>
                      </a:r>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0.018 kbps → 37.5 kbps</a:t>
                      </a:r>
                      <a:endParaRPr lang="en-US">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3770676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Tỷ số SNR hỗ trợ</a:t>
                      </a:r>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-20 dB</a:t>
                      </a:r>
                      <a:endParaRPr lang="en-US">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859926764"/>
                  </a:ext>
                </a:extLst>
              </a:tr>
            </a:tbl>
          </a:graphicData>
        </a:graphic>
      </p:graphicFrame>
      <p:sp>
        <p:nvSpPr>
          <p:cNvPr id="5" name="Content Placeholder 2">
            <a:extLst>
              <a:ext uri="{FF2B5EF4-FFF2-40B4-BE49-F238E27FC236}">
                <a16:creationId xmlns:a16="http://schemas.microsoft.com/office/drawing/2014/main" id="{C204285A-5389-08C2-D5DA-1725AA719388}"/>
              </a:ext>
            </a:extLst>
          </p:cNvPr>
          <p:cNvSpPr>
            <a:spLocks noGrp="1"/>
          </p:cNvSpPr>
          <p:nvPr>
            <p:ph sz="quarter" idx="13"/>
          </p:nvPr>
        </p:nvSpPr>
        <p:spPr>
          <a:xfrm>
            <a:off x="338736" y="894896"/>
            <a:ext cx="8195665" cy="2064998"/>
          </a:xfrm>
        </p:spPr>
        <p:txBody>
          <a:bodyPr/>
          <a:lstStyle/>
          <a:p>
            <a:pPr marL="0" indent="0" algn="just">
              <a:lnSpc>
                <a:spcPct val="120000"/>
              </a:lnSpc>
              <a:spcBef>
                <a:spcPts val="300"/>
              </a:spcBef>
              <a:spcAft>
                <a:spcPts val="300"/>
              </a:spcAft>
              <a:buNone/>
            </a:pPr>
            <a:r>
              <a:rPr lang="en-US" sz="2000" b="1" i="1"/>
              <a:t>2.2. Module RF LoRa Ra-02 SX1278</a:t>
            </a:r>
          </a:p>
          <a:p>
            <a:pPr marL="0" indent="0" algn="just">
              <a:lnSpc>
                <a:spcPct val="120000"/>
              </a:lnSpc>
              <a:spcBef>
                <a:spcPts val="300"/>
              </a:spcBef>
              <a:spcAft>
                <a:spcPts val="300"/>
              </a:spcAft>
              <a:buNone/>
            </a:pPr>
            <a:r>
              <a:rPr lang="vi-VN" sz="2000"/>
              <a:t>Ra-02 là module truyền thông không dây sử dụng công nghệ LoRa dựa trên chip Semtech SX1278, làm việc chủ yếu ở băng tần 433 MHz (410–525 MHz).</a:t>
            </a:r>
            <a:endParaRPr lang="en-US" sz="2000"/>
          </a:p>
          <a:p>
            <a:pPr marL="0" indent="0" algn="just">
              <a:lnSpc>
                <a:spcPct val="120000"/>
              </a:lnSpc>
              <a:spcBef>
                <a:spcPts val="300"/>
              </a:spcBef>
              <a:spcAft>
                <a:spcPts val="300"/>
              </a:spcAft>
              <a:buNone/>
            </a:pPr>
            <a:r>
              <a:rPr lang="vi-VN" sz="2000"/>
              <a:t>Ưu điểm chính: tầm xa lớn, độ nhạy thu rất cao, công suất phát mạnh và tiêu thụ năng lượng thấp</a:t>
            </a:r>
          </a:p>
        </p:txBody>
      </p:sp>
    </p:spTree>
    <p:extLst>
      <p:ext uri="{BB962C8B-B14F-4D97-AF65-F5344CB8AC3E}">
        <p14:creationId xmlns:p14="http://schemas.microsoft.com/office/powerpoint/2010/main" val="1720728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CF1B4-2876-8C1D-2CD7-71FA5473A4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954A3-491D-3A36-208C-746178D0853A}"/>
              </a:ext>
            </a:extLst>
          </p:cNvPr>
          <p:cNvSpPr>
            <a:spLocks noGrp="1"/>
          </p:cNvSpPr>
          <p:nvPr>
            <p:ph type="title"/>
          </p:nvPr>
        </p:nvSpPr>
        <p:spPr/>
        <p:txBody>
          <a:bodyPr/>
          <a:lstStyle/>
          <a:p>
            <a:r>
              <a:rPr lang="en-US"/>
              <a:t>2. Thiết bị phần cứng</a:t>
            </a:r>
          </a:p>
        </p:txBody>
      </p:sp>
      <p:sp>
        <p:nvSpPr>
          <p:cNvPr id="4" name="Slide Number Placeholder 3">
            <a:extLst>
              <a:ext uri="{FF2B5EF4-FFF2-40B4-BE49-F238E27FC236}">
                <a16:creationId xmlns:a16="http://schemas.microsoft.com/office/drawing/2014/main" id="{DB364FDE-5A8B-65C4-977C-72A4E8F29B79}"/>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10" name="Content Placeholder 2">
            <a:extLst>
              <a:ext uri="{FF2B5EF4-FFF2-40B4-BE49-F238E27FC236}">
                <a16:creationId xmlns:a16="http://schemas.microsoft.com/office/drawing/2014/main" id="{988F4478-860D-88B7-EB95-104979AD3009}"/>
              </a:ext>
            </a:extLst>
          </p:cNvPr>
          <p:cNvSpPr>
            <a:spLocks noGrp="1"/>
          </p:cNvSpPr>
          <p:nvPr>
            <p:ph sz="quarter" idx="13"/>
          </p:nvPr>
        </p:nvSpPr>
        <p:spPr>
          <a:xfrm>
            <a:off x="338736" y="894896"/>
            <a:ext cx="8343148" cy="436098"/>
          </a:xfrm>
        </p:spPr>
        <p:txBody>
          <a:bodyPr/>
          <a:lstStyle/>
          <a:p>
            <a:pPr marL="0" indent="0" algn="just">
              <a:lnSpc>
                <a:spcPct val="120000"/>
              </a:lnSpc>
              <a:spcBef>
                <a:spcPts val="300"/>
              </a:spcBef>
              <a:spcAft>
                <a:spcPts val="300"/>
              </a:spcAft>
              <a:buNone/>
            </a:pPr>
            <a:r>
              <a:rPr lang="en-US" sz="2000" b="1" i="1"/>
              <a:t>2.3. </a:t>
            </a:r>
            <a:r>
              <a:rPr lang="en-US" sz="2000" b="1" i="1" err="1"/>
              <a:t>Màn</a:t>
            </a:r>
            <a:r>
              <a:rPr lang="en-US" sz="2000" b="1" i="1"/>
              <a:t> </a:t>
            </a:r>
            <a:r>
              <a:rPr lang="en-US" sz="2000" b="1" i="1" err="1"/>
              <a:t>hình</a:t>
            </a:r>
            <a:r>
              <a:rPr lang="en-US" sz="2000" b="1" i="1"/>
              <a:t> OLED SSD1306</a:t>
            </a:r>
          </a:p>
        </p:txBody>
      </p:sp>
      <p:pic>
        <p:nvPicPr>
          <p:cNvPr id="4098" name="Picture 2" descr="Nettigo: OLED Display 0.96&quot; I2C 128x64 SSD1306 white [Yā nǔ shén]">
            <a:extLst>
              <a:ext uri="{FF2B5EF4-FFF2-40B4-BE49-F238E27FC236}">
                <a16:creationId xmlns:a16="http://schemas.microsoft.com/office/drawing/2014/main" id="{9E829B24-71E4-8C33-64C9-4975CC1C73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34" t="7810" r="20628" b="3886"/>
          <a:stretch>
            <a:fillRect/>
          </a:stretch>
        </p:blipFill>
        <p:spPr bwMode="auto">
          <a:xfrm>
            <a:off x="8681884" y="1510639"/>
            <a:ext cx="2738442" cy="23196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DD9F1C6-39FC-4BE6-B109-41A442EAE320}"/>
              </a:ext>
            </a:extLst>
          </p:cNvPr>
          <p:cNvSpPr txBox="1">
            <a:spLocks/>
          </p:cNvSpPr>
          <p:nvPr/>
        </p:nvSpPr>
        <p:spPr>
          <a:xfrm>
            <a:off x="8886766" y="3830320"/>
            <a:ext cx="2328677" cy="795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err="1"/>
              <a:t>Hình</a:t>
            </a:r>
            <a:r>
              <a:rPr lang="en-US" sz="1800" i="1"/>
              <a:t> 4. </a:t>
            </a:r>
            <a:r>
              <a:rPr lang="en-US" sz="1800" i="1" err="1"/>
              <a:t>Màn</a:t>
            </a:r>
            <a:r>
              <a:rPr lang="en-US" sz="1800" i="1"/>
              <a:t> </a:t>
            </a:r>
            <a:r>
              <a:rPr lang="en-US" sz="1800" i="1" err="1"/>
              <a:t>hình</a:t>
            </a:r>
            <a:r>
              <a:rPr lang="en-US" sz="1800" i="1"/>
              <a:t> OLED SSD1306</a:t>
            </a:r>
          </a:p>
        </p:txBody>
      </p:sp>
      <p:graphicFrame>
        <p:nvGraphicFramePr>
          <p:cNvPr id="13" name="Table 12">
            <a:extLst>
              <a:ext uri="{FF2B5EF4-FFF2-40B4-BE49-F238E27FC236}">
                <a16:creationId xmlns:a16="http://schemas.microsoft.com/office/drawing/2014/main" id="{A529A91C-E098-D619-AFAE-ECE8BDEC5BA0}"/>
              </a:ext>
            </a:extLst>
          </p:cNvPr>
          <p:cNvGraphicFramePr>
            <a:graphicFrameLocks noGrp="1"/>
          </p:cNvGraphicFramePr>
          <p:nvPr>
            <p:extLst>
              <p:ext uri="{D42A27DB-BD31-4B8C-83A1-F6EECF244321}">
                <p14:modId xmlns:p14="http://schemas.microsoft.com/office/powerpoint/2010/main" val="761662364"/>
              </p:ext>
            </p:extLst>
          </p:nvPr>
        </p:nvGraphicFramePr>
        <p:xfrm>
          <a:off x="420016" y="1510639"/>
          <a:ext cx="7657184" cy="3505200"/>
        </p:xfrm>
        <a:graphic>
          <a:graphicData uri="http://schemas.openxmlformats.org/drawingml/2006/table">
            <a:tbl>
              <a:tblPr firstRow="1" bandRow="1">
                <a:tableStyleId>{5C22544A-7EE6-4342-B048-85BDC9FD1C3A}</a:tableStyleId>
              </a:tblPr>
              <a:tblGrid>
                <a:gridCol w="2584804">
                  <a:extLst>
                    <a:ext uri="{9D8B030D-6E8A-4147-A177-3AD203B41FA5}">
                      <a16:colId xmlns:a16="http://schemas.microsoft.com/office/drawing/2014/main" val="1046870610"/>
                    </a:ext>
                  </a:extLst>
                </a:gridCol>
                <a:gridCol w="5072380">
                  <a:extLst>
                    <a:ext uri="{9D8B030D-6E8A-4147-A177-3AD203B41FA5}">
                      <a16:colId xmlns:a16="http://schemas.microsoft.com/office/drawing/2014/main" val="4252149112"/>
                    </a:ext>
                  </a:extLst>
                </a:gridCol>
              </a:tblGrid>
              <a:tr h="370840">
                <a:tc>
                  <a:txBody>
                    <a:bodyPr/>
                    <a:lstStyle/>
                    <a:p>
                      <a:r>
                        <a:rPr lang="en-US">
                          <a:latin typeface="Lato" panose="020F0502020204030203" pitchFamily="34" charset="0"/>
                          <a:ea typeface="Lato" panose="020F0502020204030203" pitchFamily="34" charset="0"/>
                          <a:cs typeface="Lato" panose="020F0502020204030203" pitchFamily="34" charset="0"/>
                        </a:rPr>
                        <a:t>Đặc điểm kĩ thuật</a:t>
                      </a:r>
                    </a:p>
                  </a:txBody>
                  <a:tcPr/>
                </a:tc>
                <a:tc>
                  <a:txBody>
                    <a:bodyPr/>
                    <a:lstStyle/>
                    <a:p>
                      <a:r>
                        <a:rPr lang="en-US" sz="1800" b="1" i="1">
                          <a:latin typeface="Lato" panose="020F0502020204030203" pitchFamily="34" charset="0"/>
                          <a:ea typeface="Lato" panose="020F0502020204030203" pitchFamily="34" charset="0"/>
                          <a:cs typeface="Lato" panose="020F0502020204030203" pitchFamily="34" charset="0"/>
                        </a:rPr>
                        <a:t>OLED SSD1306</a:t>
                      </a:r>
                      <a:endParaRPr lang="en-US">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156668841"/>
                  </a:ext>
                </a:extLst>
              </a:tr>
              <a:tr h="370840">
                <a:tc>
                  <a:txBody>
                    <a:bodyPr/>
                    <a:lstStyle/>
                    <a:p>
                      <a:r>
                        <a:rPr lang="en-US">
                          <a:latin typeface="Lato" panose="020F0502020204030203" pitchFamily="34" charset="0"/>
                          <a:ea typeface="Lato" panose="020F0502020204030203" pitchFamily="34" charset="0"/>
                          <a:cs typeface="Lato" panose="020F0502020204030203" pitchFamily="34" charset="0"/>
                        </a:rPr>
                        <a:t>Độ phân giải phổ biến</a:t>
                      </a: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128x64 pixels</a:t>
                      </a:r>
                    </a:p>
                  </a:txBody>
                  <a:tcPr/>
                </a:tc>
                <a:extLst>
                  <a:ext uri="{0D108BD9-81ED-4DB2-BD59-A6C34878D82A}">
                    <a16:rowId xmlns:a16="http://schemas.microsoft.com/office/drawing/2014/main" val="2675978598"/>
                  </a:ext>
                </a:extLst>
              </a:tr>
              <a:tr h="370840">
                <a:tc>
                  <a:txBody>
                    <a:bodyPr/>
                    <a:lstStyle/>
                    <a:p>
                      <a:r>
                        <a:rPr lang="vi-VN">
                          <a:latin typeface="Lato" panose="020F0502020204030203" pitchFamily="34" charset="0"/>
                          <a:ea typeface="Lato" panose="020F0502020204030203" pitchFamily="34" charset="0"/>
                          <a:cs typeface="Lato" panose="020F0502020204030203" pitchFamily="34" charset="0"/>
                        </a:rPr>
                        <a:t>Kích thước hiển thị</a:t>
                      </a:r>
                      <a:endParaRPr lang="en-US">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0.96 inch hoặc 1.3 inch</a:t>
                      </a:r>
                    </a:p>
                  </a:txBody>
                  <a:tcPr/>
                </a:tc>
                <a:extLst>
                  <a:ext uri="{0D108BD9-81ED-4DB2-BD59-A6C34878D82A}">
                    <a16:rowId xmlns:a16="http://schemas.microsoft.com/office/drawing/2014/main" val="2004698966"/>
                  </a:ext>
                </a:extLst>
              </a:tr>
              <a:tr h="370840">
                <a:tc>
                  <a:txBody>
                    <a:bodyPr/>
                    <a:lstStyle/>
                    <a:p>
                      <a:r>
                        <a:rPr lang="vi-VN" b="0">
                          <a:latin typeface="Lato" panose="020F0502020204030203" pitchFamily="34" charset="0"/>
                          <a:ea typeface="Lato" panose="020F0502020204030203" pitchFamily="34" charset="0"/>
                          <a:cs typeface="Lato" panose="020F0502020204030203" pitchFamily="34" charset="0"/>
                        </a:rPr>
                        <a:t>Hiển thị</a:t>
                      </a:r>
                      <a:endParaRPr lang="en-US" b="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vi-VN">
                          <a:latin typeface="Lato" panose="020F0502020204030203" pitchFamily="34" charset="0"/>
                          <a:ea typeface="Lato" panose="020F0502020204030203" pitchFamily="34" charset="0"/>
                          <a:cs typeface="Lato" panose="020F0502020204030203" pitchFamily="34" charset="0"/>
                        </a:rPr>
                        <a:t>Có thể vẽ ký tự, số, hình ảnh đơn giản, biểu đồ…</a:t>
                      </a:r>
                      <a:endParaRPr lang="en-US">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4016570403"/>
                  </a:ext>
                </a:extLst>
              </a:tr>
              <a:tr h="370840">
                <a:tc>
                  <a:txBody>
                    <a:bodyPr/>
                    <a:lstStyle/>
                    <a:p>
                      <a:r>
                        <a:rPr lang="en-US">
                          <a:latin typeface="Lato" panose="020F0502020204030203" pitchFamily="34" charset="0"/>
                          <a:ea typeface="Lato" panose="020F0502020204030203" pitchFamily="34" charset="0"/>
                          <a:cs typeface="Lato" panose="020F0502020204030203" pitchFamily="34" charset="0"/>
                        </a:rPr>
                        <a:t>Điện áp hoạt động</a:t>
                      </a: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3.3V – 5V (tùy module)</a:t>
                      </a:r>
                    </a:p>
                  </a:txBody>
                  <a:tcPr/>
                </a:tc>
                <a:extLst>
                  <a:ext uri="{0D108BD9-81ED-4DB2-BD59-A6C34878D82A}">
                    <a16:rowId xmlns:a16="http://schemas.microsoft.com/office/drawing/2014/main" val="1050702169"/>
                  </a:ext>
                </a:extLst>
              </a:tr>
              <a:tr h="370840">
                <a:tc>
                  <a:txBody>
                    <a:bodyPr/>
                    <a:lstStyle/>
                    <a:p>
                      <a:r>
                        <a:rPr lang="en-US">
                          <a:latin typeface="Lato" panose="020F0502020204030203" pitchFamily="34" charset="0"/>
                          <a:ea typeface="Lato" panose="020F0502020204030203" pitchFamily="34" charset="0"/>
                          <a:cs typeface="Lato" panose="020F0502020204030203" pitchFamily="34" charset="0"/>
                        </a:rPr>
                        <a:t>Giao tiếp</a:t>
                      </a: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I2C hoặc SPI</a:t>
                      </a:r>
                    </a:p>
                  </a:txBody>
                  <a:tcPr/>
                </a:tc>
                <a:extLst>
                  <a:ext uri="{0D108BD9-81ED-4DB2-BD59-A6C34878D82A}">
                    <a16:rowId xmlns:a16="http://schemas.microsoft.com/office/drawing/2014/main" val="3595162917"/>
                  </a:ext>
                </a:extLst>
              </a:tr>
              <a:tr h="370840">
                <a:tc>
                  <a:txBody>
                    <a:bodyPr/>
                    <a:lstStyle/>
                    <a:p>
                      <a:r>
                        <a:rPr lang="en-US">
                          <a:latin typeface="Lato" panose="020F0502020204030203" pitchFamily="34" charset="0"/>
                          <a:ea typeface="Lato" panose="020F0502020204030203" pitchFamily="34" charset="0"/>
                          <a:cs typeface="Lato" panose="020F0502020204030203" pitchFamily="34" charset="0"/>
                        </a:rPr>
                        <a:t>Điện năng tiêu thụ</a:t>
                      </a:r>
                    </a:p>
                  </a:txBody>
                  <a:tcPr/>
                </a:tc>
                <a:tc>
                  <a:txBody>
                    <a:bodyPr/>
                    <a:lstStyle/>
                    <a:p>
                      <a:r>
                        <a:rPr lang="en-US">
                          <a:latin typeface="Lato" panose="020F0502020204030203" pitchFamily="34" charset="0"/>
                          <a:ea typeface="Lato" panose="020F0502020204030203" pitchFamily="34" charset="0"/>
                          <a:cs typeface="Lato" panose="020F0502020204030203" pitchFamily="34" charset="0"/>
                        </a:rPr>
                        <a:t>Rất thấp, vì mỗi pixel tự phát sáng (không cần đèn nền)</a:t>
                      </a:r>
                    </a:p>
                  </a:txBody>
                  <a:tcPr/>
                </a:tc>
                <a:extLst>
                  <a:ext uri="{0D108BD9-81ED-4DB2-BD59-A6C34878D82A}">
                    <a16:rowId xmlns:a16="http://schemas.microsoft.com/office/drawing/2014/main" val="2007394814"/>
                  </a:ext>
                </a:extLst>
              </a:tr>
              <a:tr h="370840">
                <a:tc>
                  <a:txBody>
                    <a:bodyPr/>
                    <a:lstStyle/>
                    <a:p>
                      <a:r>
                        <a:rPr lang="en-US">
                          <a:latin typeface="Lato" panose="020F0502020204030203" pitchFamily="34" charset="0"/>
                          <a:ea typeface="Lato" panose="020F0502020204030203" pitchFamily="34" charset="0"/>
                          <a:cs typeface="Lato" panose="020F0502020204030203" pitchFamily="34" charset="0"/>
                        </a:rPr>
                        <a:t>Thư viện hỗ trợ</a:t>
                      </a:r>
                    </a:p>
                  </a:txBody>
                  <a:tcPr/>
                </a:tc>
                <a:tc>
                  <a:txBody>
                    <a:bodyPr/>
                    <a:lstStyle/>
                    <a:p>
                      <a:r>
                        <a:rPr lang="vi-VN">
                          <a:latin typeface="Lato" panose="020F0502020204030203" pitchFamily="34" charset="0"/>
                          <a:ea typeface="Lato" panose="020F0502020204030203" pitchFamily="34" charset="0"/>
                          <a:cs typeface="Lato" panose="020F0502020204030203" pitchFamily="34" charset="0"/>
                        </a:rPr>
                        <a:t>Có nhiều thư viện phổ biến cho Arduino, ESP32, STM32</a:t>
                      </a:r>
                      <a:endParaRPr lang="en-US">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220271132"/>
                  </a:ext>
                </a:extLst>
              </a:tr>
            </a:tbl>
          </a:graphicData>
        </a:graphic>
      </p:graphicFrame>
    </p:spTree>
    <p:extLst>
      <p:ext uri="{BB962C8B-B14F-4D97-AF65-F5344CB8AC3E}">
        <p14:creationId xmlns:p14="http://schemas.microsoft.com/office/powerpoint/2010/main" val="2124647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AAB9E-1DE2-782A-6324-64200075A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DEE62-3D24-4EE7-033A-90DCCDDA3F4D}"/>
              </a:ext>
            </a:extLst>
          </p:cNvPr>
          <p:cNvSpPr>
            <a:spLocks noGrp="1"/>
          </p:cNvSpPr>
          <p:nvPr>
            <p:ph type="title"/>
          </p:nvPr>
        </p:nvSpPr>
        <p:spPr/>
        <p:txBody>
          <a:bodyPr/>
          <a:lstStyle/>
          <a:p>
            <a:r>
              <a:rPr lang="en-US"/>
              <a:t>2. </a:t>
            </a:r>
            <a:r>
              <a:rPr lang="en-US" err="1"/>
              <a:t>Thiết</a:t>
            </a:r>
            <a:r>
              <a:rPr lang="en-US"/>
              <a:t> </a:t>
            </a:r>
            <a:r>
              <a:rPr lang="en-US" err="1"/>
              <a:t>bị</a:t>
            </a:r>
            <a:r>
              <a:rPr lang="en-US"/>
              <a:t> </a:t>
            </a:r>
            <a:r>
              <a:rPr lang="en-US" err="1"/>
              <a:t>phần</a:t>
            </a:r>
            <a:r>
              <a:rPr lang="en-US"/>
              <a:t> </a:t>
            </a:r>
            <a:r>
              <a:rPr lang="en-US" err="1"/>
              <a:t>cứng</a:t>
            </a:r>
            <a:endParaRPr lang="en-US"/>
          </a:p>
        </p:txBody>
      </p:sp>
      <p:sp>
        <p:nvSpPr>
          <p:cNvPr id="4" name="Slide Number Placeholder 3">
            <a:extLst>
              <a:ext uri="{FF2B5EF4-FFF2-40B4-BE49-F238E27FC236}">
                <a16:creationId xmlns:a16="http://schemas.microsoft.com/office/drawing/2014/main" id="{F56A43B6-93D9-DD85-B3F5-0FEF65331B31}"/>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10" name="Content Placeholder 2">
            <a:extLst>
              <a:ext uri="{FF2B5EF4-FFF2-40B4-BE49-F238E27FC236}">
                <a16:creationId xmlns:a16="http://schemas.microsoft.com/office/drawing/2014/main" id="{2A9534C3-8DF4-157D-688C-EAAB7016A9C5}"/>
              </a:ext>
            </a:extLst>
          </p:cNvPr>
          <p:cNvSpPr>
            <a:spLocks noGrp="1"/>
          </p:cNvSpPr>
          <p:nvPr>
            <p:ph sz="quarter" idx="13"/>
          </p:nvPr>
        </p:nvSpPr>
        <p:spPr>
          <a:xfrm>
            <a:off x="338736" y="894896"/>
            <a:ext cx="8343148" cy="781504"/>
          </a:xfrm>
        </p:spPr>
        <p:txBody>
          <a:bodyPr/>
          <a:lstStyle/>
          <a:p>
            <a:pPr marL="0" indent="0" algn="just">
              <a:lnSpc>
                <a:spcPct val="120000"/>
              </a:lnSpc>
              <a:spcBef>
                <a:spcPts val="300"/>
              </a:spcBef>
              <a:spcAft>
                <a:spcPts val="300"/>
              </a:spcAft>
              <a:buNone/>
            </a:pPr>
            <a:r>
              <a:rPr lang="en-US" sz="2000" b="1" i="1"/>
              <a:t>2.4. Antenna 12dBi 433MHz</a:t>
            </a:r>
          </a:p>
        </p:txBody>
      </p:sp>
      <p:pic>
        <p:nvPicPr>
          <p:cNvPr id="5122" name="Picture 2" descr="Anten Lora RF 433mhz SMA 5dBi 14.5cm - Nshop">
            <a:extLst>
              <a:ext uri="{FF2B5EF4-FFF2-40B4-BE49-F238E27FC236}">
                <a16:creationId xmlns:a16="http://schemas.microsoft.com/office/drawing/2014/main" id="{0ADB95AA-1D59-B4BE-810E-F99BE4D465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52" r="22296"/>
          <a:stretch>
            <a:fillRect/>
          </a:stretch>
        </p:blipFill>
        <p:spPr bwMode="auto">
          <a:xfrm>
            <a:off x="9748368" y="1042219"/>
            <a:ext cx="1933111" cy="403978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6C5B8F6-BAA0-135F-0DB8-946CDF48A345}"/>
              </a:ext>
            </a:extLst>
          </p:cNvPr>
          <p:cNvSpPr txBox="1">
            <a:spLocks/>
          </p:cNvSpPr>
          <p:nvPr/>
        </p:nvSpPr>
        <p:spPr>
          <a:xfrm>
            <a:off x="9156511" y="5275587"/>
            <a:ext cx="2328677" cy="795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300"/>
              </a:spcBef>
              <a:spcAft>
                <a:spcPts val="300"/>
              </a:spcAft>
              <a:buFont typeface="Arial" panose="020B0604020202020204" pitchFamily="34" charset="0"/>
              <a:buNone/>
            </a:pPr>
            <a:r>
              <a:rPr lang="en-US" sz="1800" i="1"/>
              <a:t>Hình 5. Anten 12dBi 433MHz </a:t>
            </a:r>
          </a:p>
        </p:txBody>
      </p:sp>
      <p:sp>
        <p:nvSpPr>
          <p:cNvPr id="5" name="Rectangle 1">
            <a:extLst>
              <a:ext uri="{FF2B5EF4-FFF2-40B4-BE49-F238E27FC236}">
                <a16:creationId xmlns:a16="http://schemas.microsoft.com/office/drawing/2014/main" id="{19DCAB64-D3B0-FEEE-27A6-4031D3ED3A67}"/>
              </a:ext>
            </a:extLst>
          </p:cNvPr>
          <p:cNvSpPr>
            <a:spLocks noChangeArrowheads="1"/>
          </p:cNvSpPr>
          <p:nvPr/>
        </p:nvSpPr>
        <p:spPr bwMode="auto">
          <a:xfrm>
            <a:off x="338736" y="1298596"/>
            <a:ext cx="8681885" cy="4502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20000"/>
              </a:lnSpc>
              <a:spcBef>
                <a:spcPts val="300"/>
              </a:spcBef>
              <a:spcAft>
                <a:spcPts val="300"/>
              </a:spcAft>
              <a:buClrTx/>
              <a:buSzTx/>
              <a:tabLst/>
            </a:pP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Độ</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lợi</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cao</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(12 </a:t>
            </a: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dBi</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có</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khả</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năng</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tập</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trung</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năng</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lượng</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theo</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hướng</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nhất</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định</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làm</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tăng</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khoảng</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cách</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truyền</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thu</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20000"/>
              </a:lnSpc>
              <a:spcBef>
                <a:spcPts val="300"/>
              </a:spcBef>
              <a:spcAft>
                <a:spcPts val="300"/>
              </a:spcAft>
              <a:buClrTx/>
              <a:buSzTx/>
              <a:tabLst/>
            </a:pP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VSWR </a:t>
            </a: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thấp</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1.5 hay ≤ 2):</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phối</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hợp</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trở</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kháng</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ở 50 Ω,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giảm</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tổn</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hao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phản</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xạ</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20000"/>
              </a:lnSpc>
              <a:spcBef>
                <a:spcPts val="300"/>
              </a:spcBef>
              <a:spcAft>
                <a:spcPts val="300"/>
              </a:spcAft>
              <a:buClrTx/>
              <a:buSzTx/>
              <a:tabLst/>
            </a:pP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Trở</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kháng</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50 Ω:</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Thích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hợp</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để</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kết</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nối</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với</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module RF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thông</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dụng</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như</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LoRa, RF 433 MHz)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có</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đầu</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vào</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50 Ω.</a:t>
            </a:r>
          </a:p>
          <a:p>
            <a:pPr marL="0" marR="0" lvl="0" indent="0" algn="just" defTabSz="914400" rtl="0" eaLnBrk="0" fontAlgn="base" latinLnBrk="0" hangingPunct="0">
              <a:lnSpc>
                <a:spcPct val="120000"/>
              </a:lnSpc>
              <a:spcBef>
                <a:spcPts val="300"/>
              </a:spcBef>
              <a:spcAft>
                <a:spcPts val="300"/>
              </a:spcAft>
              <a:buClrTx/>
              <a:buSzTx/>
              <a:tabLst/>
            </a:pP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Phân</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cực</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dọc</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altLang="en-US" sz="2000" err="1">
                <a:latin typeface="Lato" panose="020F0502020204030203" pitchFamily="34" charset="0"/>
                <a:ea typeface="Lato" panose="020F0502020204030203" pitchFamily="34" charset="0"/>
                <a:cs typeface="Lato" panose="020F0502020204030203" pitchFamily="34" charset="0"/>
              </a:rPr>
              <a:t>G</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iữ</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thiết</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bị</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anten</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phía</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bên</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kia (transmitter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hoặc</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receiver)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cùng</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phân</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cực</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để</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đạt</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hiệu</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suất</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tốt</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nhất</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p>
          <a:p>
            <a:pPr marL="0" marR="0" lvl="0" indent="0" algn="just" defTabSz="914400" rtl="0" eaLnBrk="0" fontAlgn="base" latinLnBrk="0" hangingPunct="0">
              <a:lnSpc>
                <a:spcPct val="120000"/>
              </a:lnSpc>
              <a:spcBef>
                <a:spcPts val="300"/>
              </a:spcBef>
              <a:spcAft>
                <a:spcPts val="300"/>
              </a:spcAft>
              <a:buClrTx/>
              <a:buSzTx/>
              <a:tabLst/>
            </a:pP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Đầu</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nối</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SMA:</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Là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loại</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phổ</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biến</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dễ</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thay</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đổi</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có</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thể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chuyển</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đổi</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sang N,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hoặc</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loại</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khác</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nếu</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cần)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tùy</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model.</a:t>
            </a:r>
          </a:p>
          <a:p>
            <a:pPr marL="0" marR="0" lvl="0" indent="0" algn="just" defTabSz="914400" rtl="0" eaLnBrk="0" fontAlgn="base" latinLnBrk="0" hangingPunct="0">
              <a:lnSpc>
                <a:spcPct val="120000"/>
              </a:lnSpc>
              <a:spcBef>
                <a:spcPts val="300"/>
              </a:spcBef>
              <a:spcAft>
                <a:spcPts val="300"/>
              </a:spcAft>
              <a:buClrTx/>
              <a:buSzTx/>
              <a:tabLst/>
            </a:pP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Chiều</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dài</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kumimoji="0" lang="en-US" altLang="en-US" sz="2000" b="1"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anten</a:t>
            </a:r>
            <a:r>
              <a:rPr kumimoji="0" lang="en-US" altLang="en-US" sz="2000" b="1"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en-US" altLang="en-US" sz="2000" err="1">
                <a:latin typeface="Lato" panose="020F0502020204030203" pitchFamily="34" charset="0"/>
                <a:ea typeface="Lato" panose="020F0502020204030203" pitchFamily="34" charset="0"/>
                <a:cs typeface="Lato" panose="020F0502020204030203" pitchFamily="34" charset="0"/>
              </a:rPr>
              <a:t>M</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ẫu</a:t>
            </a:r>
            <a:r>
              <a:rPr lang="en-US" altLang="en-US" sz="2000">
                <a:latin typeface="Lato" panose="020F0502020204030203" pitchFamily="34" charset="0"/>
                <a:ea typeface="Lato" panose="020F0502020204030203" pitchFamily="34" charset="0"/>
                <a:cs typeface="Lato" panose="020F0502020204030203" pitchFamily="34" charset="0"/>
              </a:rPr>
              <a:t> 31</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cm </a:t>
            </a:r>
            <a:r>
              <a:rPr kumimoji="0" lang="en-US" altLang="en-US" sz="2000" b="0" i="0" u="none" strike="noStrike" cap="none" normalizeH="0" baseline="0" err="1">
                <a:ln>
                  <a:noFill/>
                </a:ln>
                <a:solidFill>
                  <a:schemeClr val="tx1"/>
                </a:solidFill>
                <a:effectLst/>
                <a:latin typeface="Lato" panose="020F0502020204030203" pitchFamily="34" charset="0"/>
                <a:ea typeface="Lato" panose="020F0502020204030203" pitchFamily="34" charset="0"/>
                <a:cs typeface="Lato" panose="020F0502020204030203" pitchFamily="34" charset="0"/>
              </a:rPr>
              <a:t>nhỏ</a:t>
            </a:r>
            <a:r>
              <a:rPr kumimoji="0" lang="en-US" altLang="en-US" sz="2000" b="0" i="0" u="none" strike="noStrike" cap="none" normalizeH="0" baseline="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gọn</a:t>
            </a:r>
          </a:p>
        </p:txBody>
      </p:sp>
    </p:spTree>
    <p:extLst>
      <p:ext uri="{BB962C8B-B14F-4D97-AF65-F5344CB8AC3E}">
        <p14:creationId xmlns:p14="http://schemas.microsoft.com/office/powerpoint/2010/main" val="2321522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3282</TotalTime>
  <Words>2504</Words>
  <Application>Microsoft Office PowerPoint</Application>
  <PresentationFormat>Widescreen</PresentationFormat>
  <Paragraphs>337</Paragraphs>
  <Slides>22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 Math</vt:lpstr>
      <vt:lpstr>Lato</vt:lpstr>
      <vt:lpstr>Office Theme</vt:lpstr>
      <vt:lpstr>PowerPoint Presentation</vt:lpstr>
      <vt:lpstr>PowerPoint Presentation</vt:lpstr>
      <vt:lpstr>1. Tổng quan về giao thức truyền thông LoRa</vt:lpstr>
      <vt:lpstr>1. Tổng quan về giao thức truyền thông LoRa</vt:lpstr>
      <vt:lpstr>2. Thiết bị phần cứng</vt:lpstr>
      <vt:lpstr>2. Thiết bị phần cứng</vt:lpstr>
      <vt:lpstr>2. Thiết bị phần cứng</vt:lpstr>
      <vt:lpstr>2. Thiết bị phần cứng</vt:lpstr>
      <vt:lpstr>2. Thiết bị phần cứng</vt:lpstr>
      <vt:lpstr>3. Sơ đồ mạch</vt:lpstr>
      <vt:lpstr>3. Sơ đồ mạch</vt:lpstr>
      <vt:lpstr>4. Kết quả của các kịch bản kiểm thử </vt:lpstr>
      <vt:lpstr>4. Kết quả của các kịch bản kiểm thử </vt:lpstr>
      <vt:lpstr>4. Kết quả của các kịch bản kiểm thử </vt:lpstr>
      <vt:lpstr>4. Kết quả của các kịch bản kiểm thử </vt:lpstr>
      <vt:lpstr>4. Kết quả của các kịch bản kiểm thử </vt:lpstr>
      <vt:lpstr>4. Kết quả của các kịch bản kiểm thử </vt:lpstr>
      <vt:lpstr>4. Kết quả của các kịch bản kiểm thử </vt:lpstr>
      <vt:lpstr>4. Kết quả của các kịch bản kiểm thử </vt:lpstr>
      <vt:lpstr>5. Tiến độ hoàn thành của nhóm</vt:lpstr>
      <vt:lpstr>5. Tiến độ hoàn thành của nhóm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Dang Quang Vu 20223830</cp:lastModifiedBy>
  <cp:revision>7</cp:revision>
  <dcterms:created xsi:type="dcterms:W3CDTF">2021-05-28T04:32:29Z</dcterms:created>
  <dcterms:modified xsi:type="dcterms:W3CDTF">2025-11-20T00:39:18Z</dcterms:modified>
</cp:coreProperties>
</file>